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53"/>
  </p:notesMasterIdLst>
  <p:handoutMasterIdLst>
    <p:handoutMasterId r:id="rId54"/>
  </p:handoutMasterIdLst>
  <p:sldIdLst>
    <p:sldId id="256" r:id="rId2"/>
    <p:sldId id="259" r:id="rId3"/>
    <p:sldId id="397" r:id="rId4"/>
    <p:sldId id="396" r:id="rId5"/>
    <p:sldId id="408" r:id="rId6"/>
    <p:sldId id="409" r:id="rId7"/>
    <p:sldId id="410" r:id="rId8"/>
    <p:sldId id="411" r:id="rId9"/>
    <p:sldId id="412" r:id="rId10"/>
    <p:sldId id="413" r:id="rId11"/>
    <p:sldId id="395" r:id="rId12"/>
    <p:sldId id="404" r:id="rId13"/>
    <p:sldId id="450" r:id="rId14"/>
    <p:sldId id="451" r:id="rId15"/>
    <p:sldId id="453" r:id="rId16"/>
    <p:sldId id="449" r:id="rId17"/>
    <p:sldId id="414" r:id="rId18"/>
    <p:sldId id="415" r:id="rId19"/>
    <p:sldId id="417" r:id="rId20"/>
    <p:sldId id="398" r:id="rId21"/>
    <p:sldId id="416" r:id="rId22"/>
    <p:sldId id="394" r:id="rId23"/>
    <p:sldId id="400" r:id="rId24"/>
    <p:sldId id="418" r:id="rId25"/>
    <p:sldId id="419" r:id="rId26"/>
    <p:sldId id="420" r:id="rId27"/>
    <p:sldId id="421" r:id="rId28"/>
    <p:sldId id="422" r:id="rId29"/>
    <p:sldId id="425" r:id="rId30"/>
    <p:sldId id="348" r:id="rId31"/>
    <p:sldId id="347" r:id="rId32"/>
    <p:sldId id="426" r:id="rId33"/>
    <p:sldId id="427" r:id="rId34"/>
    <p:sldId id="428" r:id="rId35"/>
    <p:sldId id="429" r:id="rId36"/>
    <p:sldId id="430" r:id="rId37"/>
    <p:sldId id="431" r:id="rId38"/>
    <p:sldId id="432" r:id="rId39"/>
    <p:sldId id="437" r:id="rId40"/>
    <p:sldId id="438" r:id="rId41"/>
    <p:sldId id="439" r:id="rId42"/>
    <p:sldId id="440" r:id="rId43"/>
    <p:sldId id="441" r:id="rId44"/>
    <p:sldId id="442" r:id="rId45"/>
    <p:sldId id="443" r:id="rId46"/>
    <p:sldId id="448" r:id="rId47"/>
    <p:sldId id="444" r:id="rId48"/>
    <p:sldId id="445" r:id="rId49"/>
    <p:sldId id="446" r:id="rId50"/>
    <p:sldId id="447" r:id="rId51"/>
    <p:sldId id="346"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5" tIns="45712" rIns="91425" bIns="45712" rtlCol="0"/>
          <a:lstStyle>
            <a:lvl1pPr algn="r">
              <a:defRPr sz="1200"/>
            </a:lvl1pPr>
          </a:lstStyle>
          <a:p>
            <a:fld id="{0DEE0AD8-1D0F-46DD-97EA-8EA5CF83C5DC}" type="datetimeFigureOut">
              <a:rPr lang="en-US" smtClean="0"/>
              <a:t>1/31/2017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25" tIns="45712" rIns="91425" bIns="45712" rtlCol="0" anchor="b"/>
          <a:lstStyle>
            <a:lvl1pPr algn="r">
              <a:defRPr sz="1200"/>
            </a:lvl1pPr>
          </a:lstStyle>
          <a:p>
            <a:fld id="{240C9000-4780-44DE-B757-1E8608D22BD5}" type="slidenum">
              <a:rPr lang="en-US" smtClean="0"/>
              <a:t>‹#›</a:t>
            </a:fld>
            <a:endParaRPr lang="en-US"/>
          </a:p>
        </p:txBody>
      </p:sp>
    </p:spTree>
    <p:extLst>
      <p:ext uri="{BB962C8B-B14F-4D97-AF65-F5344CB8AC3E}">
        <p14:creationId xmlns:p14="http://schemas.microsoft.com/office/powerpoint/2010/main" val="225068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3D601820-FBEE-4A60-A5C7-6B9159655513}" type="datetimeFigureOut">
              <a:rPr lang="en-US" smtClean="0"/>
              <a:t>1/31/2017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A4E658F0-D528-4B09-9D5E-C61D1B71CA01}" type="slidenum">
              <a:rPr lang="en-US" smtClean="0"/>
              <a:t>‹#›</a:t>
            </a:fld>
            <a:endParaRPr lang="en-US" dirty="0"/>
          </a:p>
        </p:txBody>
      </p:sp>
    </p:spTree>
    <p:extLst>
      <p:ext uri="{BB962C8B-B14F-4D97-AF65-F5344CB8AC3E}">
        <p14:creationId xmlns:p14="http://schemas.microsoft.com/office/powerpoint/2010/main" val="28376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a:t>
            </a:fld>
            <a:endParaRPr lang="en-US" dirty="0"/>
          </a:p>
        </p:txBody>
      </p:sp>
    </p:spTree>
    <p:extLst>
      <p:ext uri="{BB962C8B-B14F-4D97-AF65-F5344CB8AC3E}">
        <p14:creationId xmlns:p14="http://schemas.microsoft.com/office/powerpoint/2010/main" val="212774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11</a:t>
            </a:fld>
            <a:endParaRPr lang="en-US" dirty="0"/>
          </a:p>
        </p:txBody>
      </p:sp>
    </p:spTree>
    <p:extLst>
      <p:ext uri="{BB962C8B-B14F-4D97-AF65-F5344CB8AC3E}">
        <p14:creationId xmlns:p14="http://schemas.microsoft.com/office/powerpoint/2010/main" val="381818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12</a:t>
            </a:fld>
            <a:endParaRPr lang="en-US"/>
          </a:p>
        </p:txBody>
      </p:sp>
    </p:spTree>
    <p:extLst>
      <p:ext uri="{BB962C8B-B14F-4D97-AF65-F5344CB8AC3E}">
        <p14:creationId xmlns:p14="http://schemas.microsoft.com/office/powerpoint/2010/main" val="290551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13</a:t>
            </a:fld>
            <a:endParaRPr lang="en-US"/>
          </a:p>
        </p:txBody>
      </p:sp>
    </p:spTree>
    <p:extLst>
      <p:ext uri="{BB962C8B-B14F-4D97-AF65-F5344CB8AC3E}">
        <p14:creationId xmlns:p14="http://schemas.microsoft.com/office/powerpoint/2010/main" val="352744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14</a:t>
            </a:fld>
            <a:endParaRPr lang="en-US"/>
          </a:p>
        </p:txBody>
      </p:sp>
    </p:spTree>
    <p:extLst>
      <p:ext uri="{BB962C8B-B14F-4D97-AF65-F5344CB8AC3E}">
        <p14:creationId xmlns:p14="http://schemas.microsoft.com/office/powerpoint/2010/main" val="16592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15</a:t>
            </a:fld>
            <a:endParaRPr lang="en-US"/>
          </a:p>
        </p:txBody>
      </p:sp>
    </p:spTree>
    <p:extLst>
      <p:ext uri="{BB962C8B-B14F-4D97-AF65-F5344CB8AC3E}">
        <p14:creationId xmlns:p14="http://schemas.microsoft.com/office/powerpoint/2010/main" val="17646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16</a:t>
            </a:fld>
            <a:endParaRPr lang="en-US"/>
          </a:p>
        </p:txBody>
      </p:sp>
    </p:spTree>
    <p:extLst>
      <p:ext uri="{BB962C8B-B14F-4D97-AF65-F5344CB8AC3E}">
        <p14:creationId xmlns:p14="http://schemas.microsoft.com/office/powerpoint/2010/main" val="20903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17</a:t>
            </a:fld>
            <a:endParaRPr lang="en-US"/>
          </a:p>
        </p:txBody>
      </p:sp>
    </p:spTree>
    <p:extLst>
      <p:ext uri="{BB962C8B-B14F-4D97-AF65-F5344CB8AC3E}">
        <p14:creationId xmlns:p14="http://schemas.microsoft.com/office/powerpoint/2010/main" val="359990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18</a:t>
            </a:fld>
            <a:endParaRPr lang="en-US"/>
          </a:p>
        </p:txBody>
      </p:sp>
    </p:spTree>
    <p:extLst>
      <p:ext uri="{BB962C8B-B14F-4D97-AF65-F5344CB8AC3E}">
        <p14:creationId xmlns:p14="http://schemas.microsoft.com/office/powerpoint/2010/main" val="265730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6902">
              <a:defRPr/>
            </a:pPr>
            <a:fld id="{76531DC3-7B0F-422F-87D6-B0A3AD606D57}" type="slidenum">
              <a:rPr lang="en-US">
                <a:solidFill>
                  <a:prstClr val="black"/>
                </a:solidFill>
                <a:latin typeface="Calibri"/>
              </a:rPr>
              <a:pPr defTabSz="906902">
                <a:defRPr/>
              </a:pPr>
              <a:t>19</a:t>
            </a:fld>
            <a:endParaRPr lang="en-US" dirty="0">
              <a:solidFill>
                <a:prstClr val="black"/>
              </a:solidFill>
              <a:latin typeface="Calibri"/>
            </a:endParaRPr>
          </a:p>
        </p:txBody>
      </p:sp>
    </p:spTree>
    <p:extLst>
      <p:ext uri="{BB962C8B-B14F-4D97-AF65-F5344CB8AC3E}">
        <p14:creationId xmlns:p14="http://schemas.microsoft.com/office/powerpoint/2010/main" val="57089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21</a:t>
            </a:fld>
            <a:endParaRPr lang="en-US" dirty="0"/>
          </a:p>
        </p:txBody>
      </p:sp>
    </p:spTree>
    <p:extLst>
      <p:ext uri="{BB962C8B-B14F-4D97-AF65-F5344CB8AC3E}">
        <p14:creationId xmlns:p14="http://schemas.microsoft.com/office/powerpoint/2010/main" val="76637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a:t>
            </a:fld>
            <a:endParaRPr lang="en-US" dirty="0"/>
          </a:p>
        </p:txBody>
      </p:sp>
    </p:spTree>
    <p:extLst>
      <p:ext uri="{BB962C8B-B14F-4D97-AF65-F5344CB8AC3E}">
        <p14:creationId xmlns:p14="http://schemas.microsoft.com/office/powerpoint/2010/main" val="3311462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22</a:t>
            </a:fld>
            <a:endParaRPr lang="en-US"/>
          </a:p>
        </p:txBody>
      </p:sp>
    </p:spTree>
    <p:extLst>
      <p:ext uri="{BB962C8B-B14F-4D97-AF65-F5344CB8AC3E}">
        <p14:creationId xmlns:p14="http://schemas.microsoft.com/office/powerpoint/2010/main" val="428448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23</a:t>
            </a:fld>
            <a:endParaRPr lang="en-US"/>
          </a:p>
        </p:txBody>
      </p:sp>
    </p:spTree>
    <p:extLst>
      <p:ext uri="{BB962C8B-B14F-4D97-AF65-F5344CB8AC3E}">
        <p14:creationId xmlns:p14="http://schemas.microsoft.com/office/powerpoint/2010/main" val="406019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24</a:t>
            </a:fld>
            <a:endParaRPr lang="en-US"/>
          </a:p>
        </p:txBody>
      </p:sp>
    </p:spTree>
    <p:extLst>
      <p:ext uri="{BB962C8B-B14F-4D97-AF65-F5344CB8AC3E}">
        <p14:creationId xmlns:p14="http://schemas.microsoft.com/office/powerpoint/2010/main" val="3819365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25</a:t>
            </a:fld>
            <a:endParaRPr lang="en-US"/>
          </a:p>
        </p:txBody>
      </p:sp>
    </p:spTree>
    <p:extLst>
      <p:ext uri="{BB962C8B-B14F-4D97-AF65-F5344CB8AC3E}">
        <p14:creationId xmlns:p14="http://schemas.microsoft.com/office/powerpoint/2010/main" val="3636077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26</a:t>
            </a:fld>
            <a:endParaRPr lang="en-US"/>
          </a:p>
        </p:txBody>
      </p:sp>
    </p:spTree>
    <p:extLst>
      <p:ext uri="{BB962C8B-B14F-4D97-AF65-F5344CB8AC3E}">
        <p14:creationId xmlns:p14="http://schemas.microsoft.com/office/powerpoint/2010/main" val="1832229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27</a:t>
            </a:fld>
            <a:endParaRPr lang="en-US"/>
          </a:p>
        </p:txBody>
      </p:sp>
    </p:spTree>
    <p:extLst>
      <p:ext uri="{BB962C8B-B14F-4D97-AF65-F5344CB8AC3E}">
        <p14:creationId xmlns:p14="http://schemas.microsoft.com/office/powerpoint/2010/main" val="3122133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28</a:t>
            </a:fld>
            <a:endParaRPr lang="en-US"/>
          </a:p>
        </p:txBody>
      </p:sp>
    </p:spTree>
    <p:extLst>
      <p:ext uri="{BB962C8B-B14F-4D97-AF65-F5344CB8AC3E}">
        <p14:creationId xmlns:p14="http://schemas.microsoft.com/office/powerpoint/2010/main" val="90834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30</a:t>
            </a:fld>
            <a:endParaRPr lang="en-US" dirty="0"/>
          </a:p>
        </p:txBody>
      </p:sp>
    </p:spTree>
    <p:extLst>
      <p:ext uri="{BB962C8B-B14F-4D97-AF65-F5344CB8AC3E}">
        <p14:creationId xmlns:p14="http://schemas.microsoft.com/office/powerpoint/2010/main" val="1712568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531DC3-7B0F-422F-87D6-B0A3AD606D57}" type="slidenum">
              <a:rPr lang="en-US" smtClean="0"/>
              <a:pPr>
                <a:defRPr/>
              </a:pPr>
              <a:t>51</a:t>
            </a:fld>
            <a:endParaRPr lang="en-US" dirty="0"/>
          </a:p>
        </p:txBody>
      </p:sp>
    </p:spTree>
    <p:extLst>
      <p:ext uri="{BB962C8B-B14F-4D97-AF65-F5344CB8AC3E}">
        <p14:creationId xmlns:p14="http://schemas.microsoft.com/office/powerpoint/2010/main" val="76863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4</a:t>
            </a:fld>
            <a:endParaRPr lang="en-US"/>
          </a:p>
        </p:txBody>
      </p:sp>
    </p:spTree>
    <p:extLst>
      <p:ext uri="{BB962C8B-B14F-4D97-AF65-F5344CB8AC3E}">
        <p14:creationId xmlns:p14="http://schemas.microsoft.com/office/powerpoint/2010/main" val="403358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5</a:t>
            </a:fld>
            <a:endParaRPr lang="en-US"/>
          </a:p>
        </p:txBody>
      </p:sp>
    </p:spTree>
    <p:extLst>
      <p:ext uri="{BB962C8B-B14F-4D97-AF65-F5344CB8AC3E}">
        <p14:creationId xmlns:p14="http://schemas.microsoft.com/office/powerpoint/2010/main" val="291312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6</a:t>
            </a:fld>
            <a:endParaRPr lang="en-US"/>
          </a:p>
        </p:txBody>
      </p:sp>
    </p:spTree>
    <p:extLst>
      <p:ext uri="{BB962C8B-B14F-4D97-AF65-F5344CB8AC3E}">
        <p14:creationId xmlns:p14="http://schemas.microsoft.com/office/powerpoint/2010/main" val="59630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7</a:t>
            </a:fld>
            <a:endParaRPr lang="en-US"/>
          </a:p>
        </p:txBody>
      </p:sp>
    </p:spTree>
    <p:extLst>
      <p:ext uri="{BB962C8B-B14F-4D97-AF65-F5344CB8AC3E}">
        <p14:creationId xmlns:p14="http://schemas.microsoft.com/office/powerpoint/2010/main" val="282457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8</a:t>
            </a:fld>
            <a:endParaRPr lang="en-US"/>
          </a:p>
        </p:txBody>
      </p:sp>
    </p:spTree>
    <p:extLst>
      <p:ext uri="{BB962C8B-B14F-4D97-AF65-F5344CB8AC3E}">
        <p14:creationId xmlns:p14="http://schemas.microsoft.com/office/powerpoint/2010/main" val="331822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9</a:t>
            </a:fld>
            <a:endParaRPr lang="en-US"/>
          </a:p>
        </p:txBody>
      </p:sp>
    </p:spTree>
    <p:extLst>
      <p:ext uri="{BB962C8B-B14F-4D97-AF65-F5344CB8AC3E}">
        <p14:creationId xmlns:p14="http://schemas.microsoft.com/office/powerpoint/2010/main" val="103787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6E83D4-B4C5-4506-A6ED-5F0A33C99C0F}" type="slidenum">
              <a:rPr lang="en-US" smtClean="0"/>
              <a:t>10</a:t>
            </a:fld>
            <a:endParaRPr lang="en-US"/>
          </a:p>
        </p:txBody>
      </p:sp>
    </p:spTree>
    <p:extLst>
      <p:ext uri="{BB962C8B-B14F-4D97-AF65-F5344CB8AC3E}">
        <p14:creationId xmlns:p14="http://schemas.microsoft.com/office/powerpoint/2010/main" val="221395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D756F98-8F0F-405C-9289-61F6EDD4EEAE}" type="datetimeFigureOut">
              <a:rPr lang="en-US" smtClean="0"/>
              <a:t>1/31/2017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4E1A41-1106-4B50-BA51-E01F9EA8FD6F}" type="slidenum">
              <a:rPr lang="en-US" smtClean="0"/>
              <a:t>‹#›</a:t>
            </a:fld>
            <a:endParaRPr lang="en-US" dirty="0"/>
          </a:p>
        </p:txBody>
      </p:sp>
    </p:spTree>
    <p:extLst>
      <p:ext uri="{BB962C8B-B14F-4D97-AF65-F5344CB8AC3E}">
        <p14:creationId xmlns:p14="http://schemas.microsoft.com/office/powerpoint/2010/main" val="1861961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D756F98-8F0F-405C-9289-61F6EDD4EEAE}" type="datetimeFigureOut">
              <a:rPr lang="en-US" smtClean="0"/>
              <a:t>1/31/2017</a:t>
            </a:fld>
            <a:endParaRPr lang="en-US" dirty="0"/>
          </a:p>
        </p:txBody>
      </p:sp>
      <p:sp>
        <p:nvSpPr>
          <p:cNvPr id="27" name="Slide Number Placeholder 26"/>
          <p:cNvSpPr>
            <a:spLocks noGrp="1"/>
          </p:cNvSpPr>
          <p:nvPr>
            <p:ph type="sldNum" sz="quarter" idx="11"/>
          </p:nvPr>
        </p:nvSpPr>
        <p:spPr/>
        <p:txBody>
          <a:bodyPr rtlCol="0"/>
          <a:lstStyle/>
          <a:p>
            <a:fld id="{0E4E1A41-1106-4B50-BA51-E01F9EA8FD6F}"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D756F98-8F0F-405C-9289-61F6EDD4EEAE}" type="datetimeFigureOut">
              <a:rPr lang="en-US" smtClean="0"/>
              <a:t>1/31/2017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0E4E1A41-1106-4B50-BA51-E01F9EA8FD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56F98-8F0F-405C-9289-61F6EDD4EEAE}" type="datetimeFigureOut">
              <a:rPr lang="en-US" smtClean="0"/>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4E1A41-1106-4B50-BA51-E01F9EA8FD6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D756F98-8F0F-405C-9289-61F6EDD4EEAE}" type="datetimeFigureOut">
              <a:rPr lang="en-US" smtClean="0"/>
              <a:t>1/31/2017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E4E1A41-1106-4B50-BA51-E01F9EA8FD6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8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pecialedconnection.com/LrpSecStoryTool/printDoc.jsp?docid=10005&amp;chunkid=3690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conrad@lewis-kappe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914400"/>
            <a:ext cx="6096000" cy="2209800"/>
          </a:xfrm>
        </p:spPr>
        <p:txBody>
          <a:bodyPr>
            <a:noAutofit/>
          </a:bodyPr>
          <a:lstStyle/>
          <a:p>
            <a:pPr algn="ctr"/>
            <a:r>
              <a:rPr lang="en-US" sz="4800" b="1" dirty="0" smtClean="0"/>
              <a:t>Technology Accessibility and eLearning Resources</a:t>
            </a:r>
            <a:endParaRPr lang="en-US" sz="4800" b="1" dirty="0"/>
          </a:p>
        </p:txBody>
      </p:sp>
      <p:sp>
        <p:nvSpPr>
          <p:cNvPr id="5" name="Text Box 4"/>
          <p:cNvSpPr txBox="1">
            <a:spLocks noGrp="1" noChangeArrowheads="1"/>
          </p:cNvSpPr>
          <p:nvPr>
            <p:ph type="subTitle" idx="1"/>
          </p:nvPr>
        </p:nvSpPr>
        <p:spPr bwMode="auto">
          <a:xfrm>
            <a:off x="3810000" y="4191000"/>
            <a:ext cx="4075412"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r>
              <a:rPr lang="en-US" sz="2000" dirty="0" smtClean="0">
                <a:solidFill>
                  <a:srgbClr val="D3CAB7"/>
                </a:solidFill>
              </a:rPr>
              <a:t>February 2, 2017</a:t>
            </a:r>
          </a:p>
          <a:p>
            <a:pPr eaLnBrk="1" hangingPunct="1"/>
            <a:endParaRPr lang="en-US" sz="2000" dirty="0">
              <a:solidFill>
                <a:srgbClr val="D3CAB7"/>
              </a:solidFill>
            </a:endParaRPr>
          </a:p>
          <a:p>
            <a:pPr eaLnBrk="1" hangingPunct="1"/>
            <a:r>
              <a:rPr lang="en-US" sz="2400" dirty="0" smtClean="0">
                <a:solidFill>
                  <a:schemeClr val="tx1"/>
                </a:solidFill>
              </a:rPr>
              <a:t>MONICA J. CONRAD</a:t>
            </a:r>
            <a:endParaRPr lang="en-US" sz="2400" dirty="0">
              <a:solidFill>
                <a:schemeClr val="tx1"/>
              </a:solidFill>
            </a:endParaRPr>
          </a:p>
          <a:p>
            <a:pPr eaLnBrk="1" hangingPunct="1"/>
            <a:endParaRPr lang="en-US" sz="2400" dirty="0">
              <a:solidFill>
                <a:schemeClr val="tx1"/>
              </a:solidFill>
            </a:endParaRPr>
          </a:p>
        </p:txBody>
      </p:sp>
      <p:pic>
        <p:nvPicPr>
          <p:cNvPr id="1026" name="Picture 2" descr="P:\logo\Correct new logo\LK logo_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58" y="3352800"/>
            <a:ext cx="1856325" cy="298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5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382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Greater Emphasis on Technology in Schools - ESSA</a:t>
            </a:r>
            <a:endParaRPr lang="en-US" dirty="0"/>
          </a:p>
        </p:txBody>
      </p:sp>
      <p:sp>
        <p:nvSpPr>
          <p:cNvPr id="3" name="Content Placeholder 2"/>
          <p:cNvSpPr>
            <a:spLocks noGrp="1"/>
          </p:cNvSpPr>
          <p:nvPr>
            <p:ph idx="1"/>
          </p:nvPr>
        </p:nvSpPr>
        <p:spPr>
          <a:xfrm>
            <a:off x="457200" y="1752600"/>
            <a:ext cx="7086600" cy="4724400"/>
          </a:xfrm>
        </p:spPr>
        <p:txBody>
          <a:bodyPr>
            <a:normAutofit/>
          </a:bodyPr>
          <a:lstStyle/>
          <a:p>
            <a:pPr marL="0" marR="0" lvl="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Providing students in rural, remote, and underserved areas with the resources to take advantage of high-quality digital learning experiences, digital resources, and access to online </a:t>
            </a:r>
            <a:r>
              <a:rPr lang="en-US" dirty="0" smtClean="0">
                <a:latin typeface="Calibri" panose="020F0502020204030204" pitchFamily="34" charset="0"/>
                <a:ea typeface="Calibri" panose="020F0502020204030204" pitchFamily="34" charset="0"/>
                <a:cs typeface="Times New Roman" panose="02020603050405020304" pitchFamily="18" charset="0"/>
              </a:rPr>
              <a:t>courses </a:t>
            </a:r>
            <a:r>
              <a:rPr lang="en-US" dirty="0">
                <a:latin typeface="Calibri" panose="020F0502020204030204" pitchFamily="34" charset="0"/>
                <a:ea typeface="Calibri" panose="020F0502020204030204" pitchFamily="34" charset="0"/>
                <a:cs typeface="Times New Roman" panose="02020603050405020304" pitchFamily="18" charset="0"/>
              </a:rPr>
              <a:t>taught by effective </a:t>
            </a:r>
            <a:r>
              <a:rPr lang="en-US" dirty="0" smtClean="0">
                <a:latin typeface="Calibri" panose="020F0502020204030204" pitchFamily="34" charset="0"/>
                <a:ea typeface="Calibri" panose="020F0502020204030204" pitchFamily="34" charset="0"/>
                <a:cs typeface="Times New Roman" panose="02020603050405020304" pitchFamily="18" charset="0"/>
              </a:rPr>
              <a:t>educators.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981200"/>
            <a:ext cx="1323975" cy="1990725"/>
          </a:xfrm>
          <a:prstGeom prst="rect">
            <a:avLst/>
          </a:prstGeom>
        </p:spPr>
      </p:pic>
    </p:spTree>
    <p:extLst>
      <p:ext uri="{BB962C8B-B14F-4D97-AF65-F5344CB8AC3E}">
        <p14:creationId xmlns:p14="http://schemas.microsoft.com/office/powerpoint/2010/main" val="3810201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11</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381000" y="914400"/>
            <a:ext cx="8458200" cy="4648200"/>
          </a:xfrm>
        </p:spPr>
        <p:txBody>
          <a:bodyPr>
            <a:noAutofit/>
          </a:bodyPr>
          <a:lstStyle/>
          <a:p>
            <a:pPr marL="109728" lvl="0" algn="ctr">
              <a:spcBef>
                <a:spcPts val="300"/>
              </a:spcBef>
            </a:pPr>
            <a:r>
              <a:rPr lang="en-US" sz="4800"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Electronic Books, </a:t>
            </a:r>
            <a:br>
              <a:rPr lang="en-US" sz="4800"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br>
            <a:r>
              <a:rPr lang="en-US" sz="4800"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Electronic Book Readers, </a:t>
            </a:r>
            <a:br>
              <a:rPr lang="en-US" sz="4800"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br>
            <a:r>
              <a:rPr lang="en-US" sz="4800"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&amp; Virtual Learning</a:t>
            </a:r>
            <a:endParaRPr lang="en-US" sz="2800" dirty="0">
              <a:solidFill>
                <a:prstClr val="black"/>
              </a:solidFill>
              <a:ea typeface="+mn-ea"/>
              <a:cs typeface="+mn-cs"/>
            </a:endParaRPr>
          </a:p>
        </p:txBody>
      </p:sp>
    </p:spTree>
    <p:extLst>
      <p:ext uri="{BB962C8B-B14F-4D97-AF65-F5344CB8AC3E}">
        <p14:creationId xmlns:p14="http://schemas.microsoft.com/office/powerpoint/2010/main" val="397054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066800"/>
          </a:xfrm>
        </p:spPr>
        <p:txBody>
          <a:bodyPr>
            <a:no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Dear </a:t>
            </a:r>
            <a:r>
              <a:rPr lang="en-US" sz="4800" b="1" dirty="0">
                <a:latin typeface="Calibri" panose="020F0502020204030204" pitchFamily="34" charset="0"/>
                <a:ea typeface="Calibri" panose="020F0502020204030204" pitchFamily="34" charset="0"/>
                <a:cs typeface="Times New Roman" panose="02020603050405020304" pitchFamily="18" charset="0"/>
              </a:rPr>
              <a:t>Colleague Letter </a:t>
            </a:r>
            <a:r>
              <a:rPr lang="en-US" sz="4800" b="1" dirty="0" smtClean="0">
                <a:latin typeface="Calibri" panose="020F0502020204030204" pitchFamily="34" charset="0"/>
                <a:ea typeface="Calibri" panose="020F0502020204030204" pitchFamily="34" charset="0"/>
                <a:cs typeface="Times New Roman" panose="02020603050405020304" pitchFamily="18" charset="0"/>
              </a:rPr>
              <a:t>re:  Public Virtual Schools </a:t>
            </a:r>
            <a:br>
              <a:rPr lang="en-US" sz="4800" b="1" dirty="0" smtClean="0">
                <a:latin typeface="Calibri" panose="020F0502020204030204" pitchFamily="34" charset="0"/>
                <a:ea typeface="Calibri" panose="020F0502020204030204" pitchFamily="34" charset="0"/>
                <a:cs typeface="Times New Roman" panose="02020603050405020304" pitchFamily="18" charset="0"/>
              </a:rPr>
            </a:br>
            <a:r>
              <a:rPr lang="en-US" sz="3800" b="1" dirty="0" smtClean="0">
                <a:latin typeface="Calibri" panose="020F0502020204030204" pitchFamily="34" charset="0"/>
                <a:ea typeface="Calibri" panose="020F0502020204030204" pitchFamily="34" charset="0"/>
                <a:cs typeface="Times New Roman" panose="02020603050405020304" pitchFamily="18" charset="0"/>
              </a:rPr>
              <a:t>August 5, 2016, OSER</a:t>
            </a:r>
            <a:endParaRPr lang="en-US" sz="3800" dirty="0"/>
          </a:p>
        </p:txBody>
      </p:sp>
      <p:sp>
        <p:nvSpPr>
          <p:cNvPr id="3" name="Content Placeholder 2"/>
          <p:cNvSpPr>
            <a:spLocks noGrp="1"/>
          </p:cNvSpPr>
          <p:nvPr>
            <p:ph idx="1"/>
          </p:nvPr>
        </p:nvSpPr>
        <p:spPr>
          <a:xfrm>
            <a:off x="990600" y="2819400"/>
            <a:ext cx="7086600" cy="3657600"/>
          </a:xfrm>
        </p:spPr>
        <p:txBody>
          <a:bodyPr>
            <a:noAutofit/>
          </a:bodyPr>
          <a:lstStyle/>
          <a:p>
            <a:pPr marL="109728" indent="0">
              <a:buClr>
                <a:schemeClr val="tx2"/>
              </a:buClr>
              <a:buNone/>
            </a:pPr>
            <a:r>
              <a:rPr lang="en-US" dirty="0" smtClean="0">
                <a:latin typeface="Calibri" panose="020F0502020204030204" pitchFamily="34" charset="0"/>
                <a:ea typeface="Calibri" panose="020F0502020204030204" pitchFamily="34" charset="0"/>
                <a:cs typeface="Times New Roman" panose="02020603050405020304" pitchFamily="18" charset="0"/>
              </a:rPr>
              <a:t>LEAs must ensure that the IDEA and Part B requirements are being met in every school they exercise general supervision over.  LEAs that have general supervision over virtual schools should review policies and procedures.</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828800"/>
            <a:ext cx="1323975" cy="1990725"/>
          </a:xfrm>
          <a:prstGeom prst="rect">
            <a:avLst/>
          </a:prstGeom>
        </p:spPr>
      </p:pic>
    </p:spTree>
    <p:extLst>
      <p:ext uri="{BB962C8B-B14F-4D97-AF65-F5344CB8AC3E}">
        <p14:creationId xmlns:p14="http://schemas.microsoft.com/office/powerpoint/2010/main" val="14264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990600"/>
          </a:xfrm>
        </p:spPr>
        <p:txBody>
          <a:bodyPr>
            <a:no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Dear </a:t>
            </a:r>
            <a:r>
              <a:rPr lang="en-US" sz="4800" b="1" dirty="0">
                <a:latin typeface="Calibri" panose="020F0502020204030204" pitchFamily="34" charset="0"/>
                <a:ea typeface="Calibri" panose="020F0502020204030204" pitchFamily="34" charset="0"/>
                <a:cs typeface="Times New Roman" panose="02020603050405020304" pitchFamily="18" charset="0"/>
              </a:rPr>
              <a:t>Colleague Letter </a:t>
            </a:r>
            <a:r>
              <a:rPr lang="en-US" sz="4800" b="1" dirty="0" smtClean="0">
                <a:latin typeface="Calibri" panose="020F0502020204030204" pitchFamily="34" charset="0"/>
                <a:ea typeface="Calibri" panose="020F0502020204030204" pitchFamily="34" charset="0"/>
                <a:cs typeface="Times New Roman" panose="02020603050405020304" pitchFamily="18" charset="0"/>
              </a:rPr>
              <a:t>re:  Public Virtual Schools </a:t>
            </a:r>
            <a:br>
              <a:rPr lang="en-US" sz="4800" b="1" dirty="0" smtClean="0">
                <a:latin typeface="Calibri" panose="020F0502020204030204" pitchFamily="34" charset="0"/>
                <a:ea typeface="Calibri" panose="020F0502020204030204" pitchFamily="34" charset="0"/>
                <a:cs typeface="Times New Roman" panose="02020603050405020304" pitchFamily="18" charset="0"/>
              </a:rPr>
            </a:br>
            <a:r>
              <a:rPr lang="en-US" sz="3600" b="1" dirty="0" smtClean="0">
                <a:latin typeface="Calibri" panose="020F0502020204030204" pitchFamily="34" charset="0"/>
                <a:ea typeface="Calibri" panose="020F0502020204030204" pitchFamily="34" charset="0"/>
                <a:cs typeface="Times New Roman" panose="02020603050405020304" pitchFamily="18" charset="0"/>
              </a:rPr>
              <a:t>August 5, 2016, OSER</a:t>
            </a:r>
            <a:endParaRPr lang="en-US" sz="3600" dirty="0"/>
          </a:p>
        </p:txBody>
      </p:sp>
      <p:sp>
        <p:nvSpPr>
          <p:cNvPr id="3" name="Content Placeholder 2"/>
          <p:cNvSpPr>
            <a:spLocks noGrp="1"/>
          </p:cNvSpPr>
          <p:nvPr>
            <p:ph idx="1"/>
          </p:nvPr>
        </p:nvSpPr>
        <p:spPr>
          <a:xfrm>
            <a:off x="990600" y="2590800"/>
            <a:ext cx="7772400" cy="3886200"/>
          </a:xfrm>
        </p:spPr>
        <p:txBody>
          <a:bodyPr>
            <a:noAutofit/>
          </a:bodyPr>
          <a:lstStyle/>
          <a:p>
            <a:pPr marL="109728" indent="0">
              <a:buClr>
                <a:schemeClr val="tx2"/>
              </a:buClr>
              <a:buNone/>
            </a:pPr>
            <a:r>
              <a:rPr lang="en-US" sz="2200" dirty="0" smtClean="0">
                <a:latin typeface="Calibri" panose="020F0502020204030204" pitchFamily="34" charset="0"/>
                <a:ea typeface="Calibri" panose="020F0502020204030204" pitchFamily="34" charset="0"/>
                <a:cs typeface="Times New Roman" panose="02020603050405020304" pitchFamily="18" charset="0"/>
              </a:rPr>
              <a:t>Policies and Procedures must:</a:t>
            </a:r>
          </a:p>
          <a:p>
            <a:pPr>
              <a:buClr>
                <a:schemeClr val="tx2"/>
              </a:buClr>
            </a:pPr>
            <a:r>
              <a:rPr lang="en-US" sz="2200" dirty="0" smtClean="0">
                <a:latin typeface="Calibri" panose="020F0502020204030204" pitchFamily="34" charset="0"/>
                <a:ea typeface="Calibri" panose="020F0502020204030204" pitchFamily="34" charset="0"/>
                <a:cs typeface="Times New Roman" panose="02020603050405020304" pitchFamily="18" charset="0"/>
              </a:rPr>
              <a:t>Timely collection and reporting of data concerning disproportionality;</a:t>
            </a:r>
          </a:p>
          <a:p>
            <a:pPr>
              <a:buClr>
                <a:schemeClr val="tx2"/>
              </a:buClr>
            </a:pPr>
            <a:r>
              <a:rPr lang="en-US" sz="2200" dirty="0" smtClean="0">
                <a:latin typeface="Calibri" panose="020F0502020204030204" pitchFamily="34" charset="0"/>
                <a:ea typeface="Calibri" panose="020F0502020204030204" pitchFamily="34" charset="0"/>
                <a:cs typeface="Times New Roman" panose="02020603050405020304" pitchFamily="18" charset="0"/>
              </a:rPr>
              <a:t>Establishing and maintaining qualifications for personnel necessary to ensure adequate preparation and training in content knowledge and skills;</a:t>
            </a:r>
          </a:p>
          <a:p>
            <a:pPr>
              <a:buClr>
                <a:schemeClr val="tx2"/>
              </a:buClr>
            </a:pPr>
            <a:r>
              <a:rPr lang="en-US" sz="2200" dirty="0">
                <a:latin typeface="Calibri" panose="020F0502020204030204" pitchFamily="34" charset="0"/>
                <a:ea typeface="Calibri" panose="020F0502020204030204" pitchFamily="34" charset="0"/>
                <a:cs typeface="Times New Roman" panose="02020603050405020304" pitchFamily="18" charset="0"/>
              </a:rPr>
              <a:t>The availability of dispute resolution procedures to implement IDEA procedural safeguards, including the mediation and due process hearing provisions, the discipline </a:t>
            </a:r>
            <a:r>
              <a:rPr lang="en-US" sz="2200" dirty="0" smtClean="0">
                <a:latin typeface="Calibri" panose="020F0502020204030204" pitchFamily="34" charset="0"/>
                <a:ea typeface="Calibri" panose="020F0502020204030204" pitchFamily="34" charset="0"/>
                <a:cs typeface="Times New Roman" panose="02020603050405020304" pitchFamily="18" charset="0"/>
              </a:rPr>
              <a:t>provisions and complaint </a:t>
            </a:r>
            <a:r>
              <a:rPr lang="en-US" sz="2200" dirty="0">
                <a:latin typeface="Calibri" panose="020F0502020204030204" pitchFamily="34" charset="0"/>
                <a:ea typeface="Calibri" panose="020F0502020204030204" pitchFamily="34" charset="0"/>
                <a:cs typeface="Times New Roman" panose="02020603050405020304" pitchFamily="18" charset="0"/>
              </a:rPr>
              <a:t>procedures;</a:t>
            </a:r>
          </a:p>
          <a:p>
            <a:pPr>
              <a:buClr>
                <a:schemeClr val="tx2"/>
              </a:buClr>
            </a:pPr>
            <a:r>
              <a:rPr lang="en-US" sz="2200" dirty="0">
                <a:latin typeface="Calibri" panose="020F0502020204030204" pitchFamily="34" charset="0"/>
                <a:ea typeface="Calibri" panose="020F0502020204030204" pitchFamily="34" charset="0"/>
                <a:cs typeface="Times New Roman" panose="02020603050405020304" pitchFamily="18" charset="0"/>
              </a:rPr>
              <a:t>Provisions to ensure the confidentiality of </a:t>
            </a:r>
            <a:r>
              <a:rPr lang="en-US" sz="2200" dirty="0" smtClean="0">
                <a:latin typeface="Calibri" panose="020F0502020204030204" pitchFamily="34" charset="0"/>
                <a:ea typeface="Calibri" panose="020F0502020204030204" pitchFamily="34" charset="0"/>
                <a:cs typeface="Times New Roman" panose="02020603050405020304" pitchFamily="18" charset="0"/>
              </a:rPr>
              <a:t>records</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a:buClr>
                <a:schemeClr val="tx2"/>
              </a:buClr>
            </a:pP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828800"/>
            <a:ext cx="1323975" cy="1990725"/>
          </a:xfrm>
          <a:prstGeom prst="rect">
            <a:avLst/>
          </a:prstGeom>
        </p:spPr>
      </p:pic>
    </p:spTree>
    <p:extLst>
      <p:ext uri="{BB962C8B-B14F-4D97-AF65-F5344CB8AC3E}">
        <p14:creationId xmlns:p14="http://schemas.microsoft.com/office/powerpoint/2010/main" val="3125138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990600"/>
          </a:xfrm>
        </p:spPr>
        <p:txBody>
          <a:bodyPr>
            <a:no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Dear </a:t>
            </a:r>
            <a:r>
              <a:rPr lang="en-US" sz="4800" b="1" dirty="0">
                <a:latin typeface="Calibri" panose="020F0502020204030204" pitchFamily="34" charset="0"/>
                <a:ea typeface="Calibri" panose="020F0502020204030204" pitchFamily="34" charset="0"/>
                <a:cs typeface="Times New Roman" panose="02020603050405020304" pitchFamily="18" charset="0"/>
              </a:rPr>
              <a:t>Colleague Letter </a:t>
            </a:r>
            <a:r>
              <a:rPr lang="en-US" sz="4800" b="1" dirty="0" smtClean="0">
                <a:latin typeface="Calibri" panose="020F0502020204030204" pitchFamily="34" charset="0"/>
                <a:ea typeface="Calibri" panose="020F0502020204030204" pitchFamily="34" charset="0"/>
                <a:cs typeface="Times New Roman" panose="02020603050405020304" pitchFamily="18" charset="0"/>
              </a:rPr>
              <a:t>re:  Public Virtual Schools </a:t>
            </a:r>
            <a:br>
              <a:rPr lang="en-US" sz="4800" b="1" dirty="0" smtClean="0">
                <a:latin typeface="Calibri" panose="020F0502020204030204" pitchFamily="34" charset="0"/>
                <a:ea typeface="Calibri" panose="020F0502020204030204" pitchFamily="34" charset="0"/>
                <a:cs typeface="Times New Roman" panose="02020603050405020304" pitchFamily="18" charset="0"/>
              </a:rPr>
            </a:br>
            <a:r>
              <a:rPr lang="en-US" sz="3600" b="1" dirty="0" smtClean="0">
                <a:latin typeface="Calibri" panose="020F0502020204030204" pitchFamily="34" charset="0"/>
                <a:ea typeface="Calibri" panose="020F0502020204030204" pitchFamily="34" charset="0"/>
                <a:cs typeface="Times New Roman" panose="02020603050405020304" pitchFamily="18" charset="0"/>
              </a:rPr>
              <a:t>August 5, 2016, OSER (Cont.)</a:t>
            </a:r>
            <a:endParaRPr lang="en-US" sz="3600" dirty="0"/>
          </a:p>
        </p:txBody>
      </p:sp>
      <p:sp>
        <p:nvSpPr>
          <p:cNvPr id="3" name="Content Placeholder 2"/>
          <p:cNvSpPr>
            <a:spLocks noGrp="1"/>
          </p:cNvSpPr>
          <p:nvPr>
            <p:ph idx="1"/>
          </p:nvPr>
        </p:nvSpPr>
        <p:spPr>
          <a:xfrm>
            <a:off x="990600" y="2667000"/>
            <a:ext cx="7086600" cy="3810000"/>
          </a:xfrm>
        </p:spPr>
        <p:txBody>
          <a:bodyPr>
            <a:noAutofit/>
          </a:bodyPr>
          <a:lstStyle/>
          <a:p>
            <a:pPr marL="109728" indent="0">
              <a:buClr>
                <a:schemeClr val="tx2"/>
              </a:buClr>
              <a:buNone/>
            </a:pPr>
            <a:r>
              <a:rPr lang="en-US" sz="2400" dirty="0" smtClean="0"/>
              <a:t>LEAs’ policies and procedures must be consistent.  Child find policies and procedures must ensure that children with disabilities who attend virtual schools are identified, located, and evaluated. Children who had IEPs and transfer to virtual school enrollment require child find responsibilities to ensure periodical reevaluations.  The SEA’s child find policies should suggest additional ways that LEAs of virtual schools can suspect and refer a child who may have a disability to be evaluated.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828800"/>
            <a:ext cx="1323975" cy="1990725"/>
          </a:xfrm>
          <a:prstGeom prst="rect">
            <a:avLst/>
          </a:prstGeom>
        </p:spPr>
      </p:pic>
    </p:spTree>
    <p:extLst>
      <p:ext uri="{BB962C8B-B14F-4D97-AF65-F5344CB8AC3E}">
        <p14:creationId xmlns:p14="http://schemas.microsoft.com/office/powerpoint/2010/main" val="1363424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58200" cy="990600"/>
          </a:xfrm>
        </p:spPr>
        <p:txBody>
          <a:bodyPr>
            <a:no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Dear </a:t>
            </a:r>
            <a:r>
              <a:rPr lang="en-US" sz="4800" b="1" dirty="0">
                <a:latin typeface="Calibri" panose="020F0502020204030204" pitchFamily="34" charset="0"/>
                <a:ea typeface="Calibri" panose="020F0502020204030204" pitchFamily="34" charset="0"/>
                <a:cs typeface="Times New Roman" panose="02020603050405020304" pitchFamily="18" charset="0"/>
              </a:rPr>
              <a:t>Colleague Letter </a:t>
            </a:r>
            <a:r>
              <a:rPr lang="en-US" sz="4800" b="1" dirty="0" smtClean="0">
                <a:latin typeface="Calibri" panose="020F0502020204030204" pitchFamily="34" charset="0"/>
                <a:ea typeface="Calibri" panose="020F0502020204030204" pitchFamily="34" charset="0"/>
                <a:cs typeface="Times New Roman" panose="02020603050405020304" pitchFamily="18" charset="0"/>
              </a:rPr>
              <a:t>re:  Public Virtual Schools </a:t>
            </a:r>
            <a:br>
              <a:rPr lang="en-US" sz="4800" b="1" dirty="0" smtClean="0">
                <a:latin typeface="Calibri" panose="020F0502020204030204" pitchFamily="34" charset="0"/>
                <a:ea typeface="Calibri" panose="020F0502020204030204" pitchFamily="34" charset="0"/>
                <a:cs typeface="Times New Roman" panose="02020603050405020304" pitchFamily="18" charset="0"/>
              </a:rPr>
            </a:br>
            <a:r>
              <a:rPr lang="en-US" sz="3600" b="1" dirty="0" smtClean="0">
                <a:latin typeface="Calibri" panose="020F0502020204030204" pitchFamily="34" charset="0"/>
                <a:ea typeface="Calibri" panose="020F0502020204030204" pitchFamily="34" charset="0"/>
                <a:cs typeface="Times New Roman" panose="02020603050405020304" pitchFamily="18" charset="0"/>
              </a:rPr>
              <a:t>August 5, 2016, OSER (Cont.)</a:t>
            </a:r>
            <a:endParaRPr lang="en-US" sz="3600" dirty="0"/>
          </a:p>
        </p:txBody>
      </p:sp>
      <p:sp>
        <p:nvSpPr>
          <p:cNvPr id="3" name="Content Placeholder 2"/>
          <p:cNvSpPr>
            <a:spLocks noGrp="1"/>
          </p:cNvSpPr>
          <p:nvPr>
            <p:ph idx="1"/>
          </p:nvPr>
        </p:nvSpPr>
        <p:spPr>
          <a:xfrm>
            <a:off x="990600" y="2667000"/>
            <a:ext cx="7086600" cy="3810000"/>
          </a:xfrm>
        </p:spPr>
        <p:txBody>
          <a:bodyPr>
            <a:noAutofit/>
          </a:bodyPr>
          <a:lstStyle/>
          <a:p>
            <a:pPr marL="109728" indent="0">
              <a:buClr>
                <a:schemeClr val="tx2"/>
              </a:buClr>
              <a:buNone/>
            </a:pPr>
            <a:r>
              <a:rPr lang="en-US" sz="2400" dirty="0" smtClean="0"/>
              <a:t>LEAs’ retain the responsibility of making FAPE available, even if the child is in a virtual school.  To ensue FAPE, the LEA must:</a:t>
            </a:r>
          </a:p>
          <a:p>
            <a:pPr>
              <a:buClr>
                <a:schemeClr val="tx2"/>
              </a:buClr>
            </a:pPr>
            <a:r>
              <a:rPr lang="en-US" sz="2400" dirty="0" smtClean="0"/>
              <a:t>Ensuring that students with a disability are offered FAPE;</a:t>
            </a:r>
          </a:p>
          <a:p>
            <a:pPr>
              <a:buClr>
                <a:schemeClr val="tx2"/>
              </a:buClr>
            </a:pPr>
            <a:r>
              <a:rPr lang="en-US" sz="2400" dirty="0" smtClean="0"/>
              <a:t>Implementing the evaluation and eligibility requirements;</a:t>
            </a:r>
          </a:p>
          <a:p>
            <a:pPr>
              <a:buClr>
                <a:schemeClr val="tx2"/>
              </a:buClr>
            </a:pPr>
            <a:r>
              <a:rPr lang="en-US" sz="2400" dirty="0" smtClean="0"/>
              <a:t>Carrying out the IEP requirements; and</a:t>
            </a:r>
          </a:p>
          <a:p>
            <a:pPr>
              <a:buClr>
                <a:schemeClr val="tx2"/>
              </a:buClr>
            </a:pPr>
            <a:r>
              <a:rPr lang="en-US" sz="2400" dirty="0" smtClean="0"/>
              <a:t>Implementing the LRE requirements.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828800"/>
            <a:ext cx="1323975" cy="1990725"/>
          </a:xfrm>
          <a:prstGeom prst="rect">
            <a:avLst/>
          </a:prstGeom>
        </p:spPr>
      </p:pic>
    </p:spTree>
    <p:extLst>
      <p:ext uri="{BB962C8B-B14F-4D97-AF65-F5344CB8AC3E}">
        <p14:creationId xmlns:p14="http://schemas.microsoft.com/office/powerpoint/2010/main" val="386860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066800"/>
          </a:xfrm>
        </p:spPr>
        <p:txBody>
          <a:bodyPr>
            <a:no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Dear </a:t>
            </a:r>
            <a:r>
              <a:rPr lang="en-US" sz="4800" b="1" dirty="0">
                <a:latin typeface="Calibri" panose="020F0502020204030204" pitchFamily="34" charset="0"/>
                <a:ea typeface="Calibri" panose="020F0502020204030204" pitchFamily="34" charset="0"/>
                <a:cs typeface="Times New Roman" panose="02020603050405020304" pitchFamily="18" charset="0"/>
              </a:rPr>
              <a:t>Colleague Letter – Electronic Book Readers</a:t>
            </a:r>
            <a:endParaRPr lang="en-US" sz="4800" dirty="0"/>
          </a:p>
        </p:txBody>
      </p:sp>
      <p:sp>
        <p:nvSpPr>
          <p:cNvPr id="3" name="Content Placeholder 2"/>
          <p:cNvSpPr>
            <a:spLocks noGrp="1"/>
          </p:cNvSpPr>
          <p:nvPr>
            <p:ph idx="1"/>
          </p:nvPr>
        </p:nvSpPr>
        <p:spPr>
          <a:xfrm>
            <a:off x="457200" y="2286000"/>
            <a:ext cx="7086600" cy="4191000"/>
          </a:xfrm>
        </p:spPr>
        <p:txBody>
          <a:bodyPr>
            <a:noAutofit/>
          </a:bodyPr>
          <a:lstStyle/>
          <a:p>
            <a:pPr marL="109728" indent="0">
              <a:buClr>
                <a:schemeClr val="tx2"/>
              </a:buClr>
              <a:buNone/>
            </a:pPr>
            <a:r>
              <a:rPr lang="en-US" sz="2600" dirty="0">
                <a:latin typeface="Calibri" panose="020F0502020204030204" pitchFamily="34" charset="0"/>
                <a:ea typeface="Calibri" panose="020F0502020204030204" pitchFamily="34" charset="0"/>
                <a:cs typeface="Times New Roman" panose="02020603050405020304" pitchFamily="18" charset="0"/>
              </a:rPr>
              <a:t>“Requiring use of an emerging technology in a classroom environment when the technology is inaccessible to an entire population of individuals with disabilities […] is discrimination prohibited by the [ADA and Section 504] unless those individuals are provided </a:t>
            </a:r>
            <a:r>
              <a:rPr lang="en-US" sz="2600" u="sng" dirty="0">
                <a:latin typeface="Calibri" panose="020F0502020204030204" pitchFamily="34" charset="0"/>
                <a:ea typeface="Calibri" panose="020F0502020204030204" pitchFamily="34" charset="0"/>
                <a:cs typeface="Times New Roman" panose="02020603050405020304" pitchFamily="18" charset="0"/>
              </a:rPr>
              <a:t>accommodations or modifications that permit them to receive all the educational benefits</a:t>
            </a:r>
            <a:r>
              <a:rPr lang="en-US" sz="2600" dirty="0">
                <a:latin typeface="Calibri" panose="020F0502020204030204" pitchFamily="34" charset="0"/>
                <a:ea typeface="Calibri" panose="020F0502020204030204" pitchFamily="34" charset="0"/>
                <a:cs typeface="Times New Roman" panose="02020603050405020304" pitchFamily="18" charset="0"/>
              </a:rPr>
              <a:t> provided by the technology </a:t>
            </a:r>
            <a:r>
              <a:rPr lang="en-US" sz="2600" u="sng" dirty="0">
                <a:latin typeface="Calibri" panose="020F0502020204030204" pitchFamily="34" charset="0"/>
                <a:ea typeface="Calibri" panose="020F0502020204030204" pitchFamily="34" charset="0"/>
                <a:cs typeface="Times New Roman" panose="02020603050405020304" pitchFamily="18" charset="0"/>
              </a:rPr>
              <a:t>in an equally effective and equally integrated manner</a:t>
            </a:r>
            <a:r>
              <a:rPr lang="en-US" sz="2600" dirty="0">
                <a:latin typeface="Calibri" panose="020F0502020204030204" pitchFamily="34" charset="0"/>
                <a:ea typeface="Calibri" panose="020F0502020204030204" pitchFamily="34" charset="0"/>
                <a:cs typeface="Times New Roman" panose="02020603050405020304" pitchFamily="18" charset="0"/>
              </a:rPr>
              <a:t>.”</a:t>
            </a:r>
            <a:br>
              <a:rPr lang="en-US" sz="2600" dirty="0">
                <a:latin typeface="Calibri" panose="020F0502020204030204" pitchFamily="34" charset="0"/>
                <a:ea typeface="Calibri" panose="020F0502020204030204" pitchFamily="34" charset="0"/>
                <a:cs typeface="Times New Roman" panose="02020603050405020304" pitchFamily="18" charset="0"/>
              </a:rPr>
            </a:br>
            <a:endParaRPr lang="en-US" sz="2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828800"/>
            <a:ext cx="1323975" cy="1990725"/>
          </a:xfrm>
          <a:prstGeom prst="rect">
            <a:avLst/>
          </a:prstGeom>
        </p:spPr>
      </p:pic>
    </p:spTree>
    <p:extLst>
      <p:ext uri="{BB962C8B-B14F-4D97-AF65-F5344CB8AC3E}">
        <p14:creationId xmlns:p14="http://schemas.microsoft.com/office/powerpoint/2010/main" val="2759493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066800"/>
          </a:xfrm>
        </p:spPr>
        <p:txBody>
          <a:bodyPr>
            <a:no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Dear </a:t>
            </a:r>
            <a:r>
              <a:rPr lang="en-US" sz="4800" b="1" dirty="0">
                <a:latin typeface="Calibri" panose="020F0502020204030204" pitchFamily="34" charset="0"/>
                <a:ea typeface="Calibri" panose="020F0502020204030204" pitchFamily="34" charset="0"/>
                <a:cs typeface="Times New Roman" panose="02020603050405020304" pitchFamily="18" charset="0"/>
              </a:rPr>
              <a:t>Colleague Letter – Electronic Book Readers</a:t>
            </a:r>
            <a:endParaRPr lang="en-US" sz="4800" dirty="0"/>
          </a:p>
        </p:txBody>
      </p:sp>
      <p:sp>
        <p:nvSpPr>
          <p:cNvPr id="3" name="Content Placeholder 2"/>
          <p:cNvSpPr>
            <a:spLocks noGrp="1"/>
          </p:cNvSpPr>
          <p:nvPr>
            <p:ph idx="1"/>
          </p:nvPr>
        </p:nvSpPr>
        <p:spPr>
          <a:xfrm>
            <a:off x="457200" y="2286000"/>
            <a:ext cx="7086600" cy="4191000"/>
          </a:xfrm>
        </p:spPr>
        <p:txBody>
          <a:bodyPr>
            <a:normAutofit fontScale="62500" lnSpcReduction="20000"/>
          </a:bodyPr>
          <a:lstStyle/>
          <a:p>
            <a:pPr marL="109728" indent="0">
              <a:buClr>
                <a:schemeClr val="tx2"/>
              </a:buClr>
              <a:buNone/>
            </a:pPr>
            <a:r>
              <a:rPr lang="en-US" sz="4400" dirty="0">
                <a:latin typeface="Calibri" panose="020F0502020204030204" pitchFamily="34" charset="0"/>
                <a:ea typeface="Calibri" panose="020F0502020204030204" pitchFamily="34" charset="0"/>
                <a:cs typeface="Times New Roman" panose="02020603050405020304" pitchFamily="18" charset="0"/>
              </a:rPr>
              <a:t>“Under title III, individuals with disabilities […] may not be discriminated against in the full and equal enjoyment of all the goods and services […]; they must receive an </a:t>
            </a:r>
            <a:r>
              <a:rPr lang="en-US" sz="4400" u="sng" dirty="0">
                <a:latin typeface="Calibri" panose="020F0502020204030204" pitchFamily="34" charset="0"/>
                <a:ea typeface="Calibri" panose="020F0502020204030204" pitchFamily="34" charset="0"/>
                <a:cs typeface="Times New Roman" panose="02020603050405020304" pitchFamily="18" charset="0"/>
              </a:rPr>
              <a:t>equal opportunity to participate in and benefit </a:t>
            </a:r>
            <a:r>
              <a:rPr lang="en-US" sz="4400" dirty="0">
                <a:latin typeface="Calibri" panose="020F0502020204030204" pitchFamily="34" charset="0"/>
                <a:ea typeface="Calibri" panose="020F0502020204030204" pitchFamily="34" charset="0"/>
                <a:cs typeface="Times New Roman" panose="02020603050405020304" pitchFamily="18" charset="0"/>
              </a:rPr>
              <a:t>from these goods and services and they must not be provided different or separate goods or services unless doing so is necessary to ensure that access to the goods and services is equally as effective as that provided to others.”</a:t>
            </a:r>
            <a:endParaRPr lang="en-US" sz="4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828800"/>
            <a:ext cx="1323975" cy="1990725"/>
          </a:xfrm>
          <a:prstGeom prst="rect">
            <a:avLst/>
          </a:prstGeom>
        </p:spPr>
      </p:pic>
    </p:spTree>
    <p:extLst>
      <p:ext uri="{BB962C8B-B14F-4D97-AF65-F5344CB8AC3E}">
        <p14:creationId xmlns:p14="http://schemas.microsoft.com/office/powerpoint/2010/main" val="1048648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066800"/>
          </a:xfrm>
        </p:spPr>
        <p:txBody>
          <a:bodyPr>
            <a:noAutofit/>
          </a:bodyPr>
          <a:lstStyle/>
          <a:p>
            <a:pPr algn="ctr"/>
            <a:r>
              <a:rPr lang="en-US" sz="4800" b="1" dirty="0" smtClean="0">
                <a:latin typeface="Calibri" panose="020F0502020204030204" pitchFamily="34" charset="0"/>
                <a:ea typeface="Calibri" panose="020F0502020204030204" pitchFamily="34" charset="0"/>
                <a:cs typeface="Times New Roman" panose="02020603050405020304" pitchFamily="18" charset="0"/>
              </a:rPr>
              <a:t>Dear </a:t>
            </a:r>
            <a:r>
              <a:rPr lang="en-US" sz="4800" b="1" dirty="0">
                <a:latin typeface="Calibri" panose="020F0502020204030204" pitchFamily="34" charset="0"/>
                <a:ea typeface="Calibri" panose="020F0502020204030204" pitchFamily="34" charset="0"/>
                <a:cs typeface="Times New Roman" panose="02020603050405020304" pitchFamily="18" charset="0"/>
              </a:rPr>
              <a:t>Colleague Letter – Electronic Book Readers</a:t>
            </a:r>
            <a:endParaRPr lang="en-US" sz="4800" dirty="0"/>
          </a:p>
        </p:txBody>
      </p:sp>
      <p:sp>
        <p:nvSpPr>
          <p:cNvPr id="3" name="Content Placeholder 2"/>
          <p:cNvSpPr>
            <a:spLocks noGrp="1"/>
          </p:cNvSpPr>
          <p:nvPr>
            <p:ph idx="1"/>
          </p:nvPr>
        </p:nvSpPr>
        <p:spPr>
          <a:xfrm>
            <a:off x="457200" y="2286000"/>
            <a:ext cx="7086600" cy="4191000"/>
          </a:xfrm>
        </p:spPr>
        <p:txBody>
          <a:bodyPr>
            <a:normAutofit fontScale="55000" lnSpcReduction="20000"/>
          </a:bodyPr>
          <a:lstStyle/>
          <a:p>
            <a:pPr marL="342900" marR="0" lvl="0" indent="-342900">
              <a:spcBef>
                <a:spcPts val="0"/>
              </a:spcBef>
              <a:spcAft>
                <a:spcPts val="0"/>
              </a:spcAft>
              <a:buFont typeface="Symbol" panose="05050102010706020507" pitchFamily="18" charset="2"/>
              <a:buChar char=""/>
            </a:pPr>
            <a:r>
              <a:rPr lang="en-US" sz="4400" dirty="0">
                <a:latin typeface="Calibri" panose="020F0502020204030204" pitchFamily="34" charset="0"/>
                <a:ea typeface="Calibri" panose="020F0502020204030204" pitchFamily="34" charset="0"/>
                <a:cs typeface="Times New Roman" panose="02020603050405020304" pitchFamily="18" charset="0"/>
              </a:rPr>
              <a:t>May not be excluded from participation in or denied the benefits of the services, programs, or activities of, nor subjected to discrimination by schools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400" dirty="0">
                <a:latin typeface="Calibri" panose="020F0502020204030204" pitchFamily="34" charset="0"/>
                <a:ea typeface="Calibri" panose="020F0502020204030204" pitchFamily="34" charset="0"/>
                <a:cs typeface="Times New Roman" panose="02020603050405020304" pitchFamily="18" charset="0"/>
              </a:rPr>
              <a:t>“Individuals with disabilities must be provided with aids, benefits, or services that provide an equal opportunity to achieve the same result or same level of achievement as others”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US" sz="4400" dirty="0">
                <a:latin typeface="Calibri" panose="020F0502020204030204" pitchFamily="34" charset="0"/>
                <a:ea typeface="Calibri" panose="020F0502020204030204" pitchFamily="34" charset="0"/>
                <a:cs typeface="Times New Roman" panose="02020603050405020304" pitchFamily="18" charset="0"/>
              </a:rPr>
              <a:t>“It is unacceptable for universities to use emerging technology without insisting that this technology be accessible to all students.”</a:t>
            </a:r>
            <a:endParaRPr lang="en-US" sz="4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828800"/>
            <a:ext cx="1323975" cy="1990725"/>
          </a:xfrm>
          <a:prstGeom prst="rect">
            <a:avLst/>
          </a:prstGeom>
        </p:spPr>
      </p:pic>
    </p:spTree>
    <p:extLst>
      <p:ext uri="{BB962C8B-B14F-4D97-AF65-F5344CB8AC3E}">
        <p14:creationId xmlns:p14="http://schemas.microsoft.com/office/powerpoint/2010/main" val="1725122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1CA9F-B4BD-47A3-9342-1701802CD80F}"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381000" y="914400"/>
            <a:ext cx="8458200" cy="4648200"/>
          </a:xfrm>
        </p:spPr>
        <p:txBody>
          <a:bodyPr>
            <a:noAutofit/>
          </a:bodyPr>
          <a:lstStyle/>
          <a:p>
            <a:pPr marL="109728" lvl="0" algn="ctr">
              <a:spcBef>
                <a:spcPts val="300"/>
              </a:spcBef>
            </a:pPr>
            <a:r>
              <a:rPr lang="en-US" sz="4800"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Example </a:t>
            </a:r>
            <a:br>
              <a:rPr lang="en-US" sz="4800"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br>
            <a:r>
              <a:rPr lang="en-US" sz="4800" b="1" dirty="0">
                <a:latin typeface="Calibri" panose="020F0502020204030204" pitchFamily="34" charset="0"/>
                <a:ea typeface="Calibri" panose="020F0502020204030204" pitchFamily="34" charset="0"/>
                <a:cs typeface="Times New Roman" panose="02020603050405020304" pitchFamily="18" charset="0"/>
              </a:rPr>
              <a:t>Case Western </a:t>
            </a:r>
            <a:r>
              <a:rPr lang="en-US" sz="4800" b="1" dirty="0" smtClean="0">
                <a:latin typeface="Calibri" panose="020F0502020204030204" pitchFamily="34" charset="0"/>
                <a:ea typeface="Calibri" panose="020F0502020204030204" pitchFamily="34" charset="0"/>
                <a:cs typeface="Times New Roman" panose="02020603050405020304" pitchFamily="18" charset="0"/>
              </a:rPr>
              <a:t>University</a:t>
            </a:r>
            <a:br>
              <a:rPr lang="en-US" sz="4800" b="1" dirty="0" smtClean="0">
                <a:latin typeface="Calibri" panose="020F0502020204030204" pitchFamily="34" charset="0"/>
                <a:ea typeface="Calibri" panose="020F0502020204030204" pitchFamily="34" charset="0"/>
                <a:cs typeface="Times New Roman" panose="02020603050405020304" pitchFamily="18" charset="0"/>
              </a:rPr>
            </a:br>
            <a:r>
              <a:rPr lang="en-US" sz="4800" b="1" dirty="0" smtClean="0">
                <a:latin typeface="Calibri" panose="020F0502020204030204" pitchFamily="34" charset="0"/>
                <a:ea typeface="Calibri" panose="020F0502020204030204" pitchFamily="34" charset="0"/>
                <a:cs typeface="Times New Roman" panose="02020603050405020304" pitchFamily="18" charset="0"/>
              </a:rPr>
              <a:t>using </a:t>
            </a:r>
            <a:r>
              <a:rPr lang="en-US" sz="4800" b="1" dirty="0">
                <a:latin typeface="Calibri" panose="020F0502020204030204" pitchFamily="34" charset="0"/>
                <a:ea typeface="Calibri" panose="020F0502020204030204" pitchFamily="34" charset="0"/>
                <a:cs typeface="Times New Roman" panose="02020603050405020304" pitchFamily="18" charset="0"/>
              </a:rPr>
              <a:t>Kindle DX</a:t>
            </a:r>
            <a:endParaRPr lang="en-US" sz="2800" dirty="0">
              <a:solidFill>
                <a:prstClr val="black"/>
              </a:solidFill>
              <a:ea typeface="+mn-ea"/>
              <a:cs typeface="+mn-cs"/>
            </a:endParaRPr>
          </a:p>
        </p:txBody>
      </p:sp>
    </p:spTree>
    <p:extLst>
      <p:ext uri="{BB962C8B-B14F-4D97-AF65-F5344CB8AC3E}">
        <p14:creationId xmlns:p14="http://schemas.microsoft.com/office/powerpoint/2010/main" val="103890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pPr algn="ctr"/>
            <a:r>
              <a:rPr lang="en-US" dirty="0"/>
              <a:t>Overview of Topics</a:t>
            </a:r>
            <a:r>
              <a:rPr lang="en-US" b="1" dirty="0" smtClean="0"/>
              <a:t/>
            </a:r>
            <a:br>
              <a:rPr lang="en-US" b="1" dirty="0" smtClean="0"/>
            </a:br>
            <a:endParaRPr lang="en-US" b="1" dirty="0"/>
          </a:p>
        </p:txBody>
      </p:sp>
      <p:sp>
        <p:nvSpPr>
          <p:cNvPr id="3" name="Content Placeholder 2"/>
          <p:cNvSpPr>
            <a:spLocks noGrp="1"/>
          </p:cNvSpPr>
          <p:nvPr>
            <p:ph idx="1"/>
          </p:nvPr>
        </p:nvSpPr>
        <p:spPr>
          <a:xfrm>
            <a:off x="990600" y="1801091"/>
            <a:ext cx="7081838" cy="4066309"/>
          </a:xfrm>
          <a:ln>
            <a:noFill/>
          </a:ln>
        </p:spPr>
        <p:txBody>
          <a:bodyPr>
            <a:normAutofit/>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Greater Emphasis on Technology in Schools - ESSA</a:t>
            </a:r>
            <a:endParaRPr lang="en-US" dirty="0"/>
          </a:p>
          <a:p>
            <a:pPr>
              <a:buFont typeface="Wingdings" panose="05000000000000000000" pitchFamily="2" charset="2"/>
              <a:buChar char="Ø"/>
            </a:pPr>
            <a:r>
              <a:rPr lang="en-US" dirty="0" smtClean="0"/>
              <a:t>Electronic Books and Electronic Book Readers</a:t>
            </a:r>
          </a:p>
          <a:p>
            <a:pPr>
              <a:buFont typeface="Wingdings" panose="05000000000000000000" pitchFamily="2" charset="2"/>
              <a:buChar char="Ø"/>
            </a:pPr>
            <a:r>
              <a:rPr lang="en-US" dirty="0" smtClean="0"/>
              <a:t>ADA Best </a:t>
            </a:r>
            <a:r>
              <a:rPr lang="en-US" dirty="0" err="1" smtClean="0"/>
              <a:t>Practies</a:t>
            </a:r>
            <a:r>
              <a:rPr lang="en-US" dirty="0" smtClean="0"/>
              <a:t> Tool Kit for State and Local Governments – Chapter 5: Website </a:t>
            </a:r>
            <a:r>
              <a:rPr lang="en-US" dirty="0" err="1" smtClean="0"/>
              <a:t>Accessbililty</a:t>
            </a:r>
            <a:r>
              <a:rPr lang="en-US" dirty="0" smtClean="0"/>
              <a:t> under Title II of the ADA</a:t>
            </a:r>
          </a:p>
          <a:p>
            <a:pPr marL="0" indent="0">
              <a:buNone/>
            </a:pPr>
            <a:endParaRPr lang="en-US" sz="900" dirty="0" smtClean="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a:t>
            </a:fld>
            <a:endParaRPr lang="en-US" dirty="0"/>
          </a:p>
        </p:txBody>
      </p:sp>
      <p:pic>
        <p:nvPicPr>
          <p:cNvPr id="5" name="Picture 4"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114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Case Western University using Kindle DX</a:t>
            </a:r>
            <a:endParaRPr lang="en-US" dirty="0"/>
          </a:p>
        </p:txBody>
      </p:sp>
      <p:sp>
        <p:nvSpPr>
          <p:cNvPr id="3" name="Content Placeholder 2"/>
          <p:cNvSpPr>
            <a:spLocks noGrp="1"/>
          </p:cNvSpPr>
          <p:nvPr>
            <p:ph idx="1"/>
          </p:nvPr>
        </p:nvSpPr>
        <p:spPr>
          <a:xfrm>
            <a:off x="457200" y="1828800"/>
            <a:ext cx="8229600" cy="4745736"/>
          </a:xfrm>
        </p:spPr>
        <p:txBody>
          <a:bodyPr>
            <a:normAutofit/>
          </a:bodyPr>
          <a:lstStyle/>
          <a:p>
            <a:pPr marL="109728" indent="0">
              <a:buNone/>
            </a:pPr>
            <a:r>
              <a:rPr lang="en-US" dirty="0">
                <a:latin typeface="Calibri" panose="020F0502020204030204" pitchFamily="34" charset="0"/>
                <a:ea typeface="Calibri" panose="020F0502020204030204" pitchFamily="34" charset="0"/>
                <a:cs typeface="Times New Roman" panose="02020603050405020304" pitchFamily="18" charset="0"/>
              </a:rPr>
              <a:t>Several universities signed these Letters of Resolution with the DOJ’s Civil Rights Division because they were using the Kindle DX as part of a pilot program with Amazon; the electronic book reader was not accessible to students with visual impairments.</a:t>
            </a:r>
            <a:endParaRPr lang="en-US" dirty="0"/>
          </a:p>
        </p:txBody>
      </p:sp>
    </p:spTree>
    <p:extLst>
      <p:ext uri="{BB962C8B-B14F-4D97-AF65-F5344CB8AC3E}">
        <p14:creationId xmlns:p14="http://schemas.microsoft.com/office/powerpoint/2010/main" val="3041771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419600"/>
          </a:xfrm>
        </p:spPr>
        <p:txBody>
          <a:bodyPr/>
          <a:lstStyle/>
          <a:p>
            <a:endParaRPr lang="en-US" dirty="0" smtClean="0"/>
          </a:p>
          <a:p>
            <a:endParaRPr lang="en-US" dirty="0" smtClean="0"/>
          </a:p>
          <a:p>
            <a:pPr marL="0" indent="0" algn="ctr">
              <a:buNone/>
            </a:pPr>
            <a:r>
              <a:rPr lang="en-US" sz="4800" b="1" dirty="0">
                <a:latin typeface="Calibri" panose="020F0502020204030204" pitchFamily="34" charset="0"/>
                <a:ea typeface="Calibri" panose="020F0502020204030204" pitchFamily="34" charset="0"/>
                <a:cs typeface="Times New Roman" panose="02020603050405020304" pitchFamily="18" charset="0"/>
              </a:rPr>
              <a:t>DOE FAQ </a:t>
            </a:r>
            <a:r>
              <a:rPr lang="en-US" sz="4800" b="1" dirty="0" smtClean="0">
                <a:latin typeface="Calibri" panose="020F0502020204030204" pitchFamily="34" charset="0"/>
                <a:ea typeface="Calibri" panose="020F0502020204030204" pitchFamily="34" charset="0"/>
                <a:cs typeface="Times New Roman" panose="02020603050405020304" pitchFamily="18" charset="0"/>
              </a:rPr>
              <a:t>about DCL </a:t>
            </a:r>
            <a:r>
              <a:rPr lang="en-US" sz="4800" b="1" dirty="0">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sz="4800" b="1"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21</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729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0668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DOE FAQ </a:t>
            </a:r>
            <a:r>
              <a:rPr lang="en-US" b="1" dirty="0" smtClean="0">
                <a:latin typeface="Calibri" panose="020F0502020204030204" pitchFamily="34" charset="0"/>
                <a:ea typeface="Calibri" panose="020F0502020204030204" pitchFamily="34" charset="0"/>
                <a:cs typeface="Times New Roman" panose="02020603050405020304" pitchFamily="18" charset="0"/>
              </a:rPr>
              <a:t>from DCL </a:t>
            </a:r>
            <a:r>
              <a:rPr lang="en-US" b="1" dirty="0">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dirty="0"/>
          </a:p>
        </p:txBody>
      </p:sp>
      <p:sp>
        <p:nvSpPr>
          <p:cNvPr id="3" name="Content Placeholder 2"/>
          <p:cNvSpPr>
            <a:spLocks noGrp="1"/>
          </p:cNvSpPr>
          <p:nvPr>
            <p:ph idx="1"/>
          </p:nvPr>
        </p:nvSpPr>
        <p:spPr>
          <a:xfrm>
            <a:off x="457200" y="2895600"/>
            <a:ext cx="8229600" cy="3130172"/>
          </a:xfrm>
        </p:spPr>
        <p:txBody>
          <a:bodyPr>
            <a:no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The FAQ clarifies many things, including that the above DCL applies to all schools (not just postsecondary), to all students with disabilities (not just low vision), and </a:t>
            </a:r>
            <a:r>
              <a:rPr lang="en-US" b="1" i="1" dirty="0">
                <a:latin typeface="Calibri" panose="020F0502020204030204" pitchFamily="34" charset="0"/>
                <a:ea typeface="Calibri" panose="020F0502020204030204" pitchFamily="34" charset="0"/>
                <a:cs typeface="Times New Roman" panose="02020603050405020304" pitchFamily="18" charset="0"/>
              </a:rPr>
              <a:t>to all forms of emerging technology (not just electronic book readers).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148170"/>
            <a:ext cx="2656568" cy="149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417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600200"/>
          </a:xfrm>
        </p:spPr>
        <p:txBody>
          <a:bodyPr>
            <a:normAutofit/>
          </a:bodyPr>
          <a:lstStyle/>
          <a:p>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DOE FAQ about </a:t>
            </a:r>
            <a:r>
              <a:rPr lang="en-US"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DCL </a:t>
            </a:r>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sz="4400" dirty="0"/>
          </a:p>
        </p:txBody>
      </p:sp>
      <p:sp>
        <p:nvSpPr>
          <p:cNvPr id="3" name="Content Placeholder 2"/>
          <p:cNvSpPr>
            <a:spLocks noGrp="1"/>
          </p:cNvSpPr>
          <p:nvPr>
            <p:ph idx="1"/>
          </p:nvPr>
        </p:nvSpPr>
        <p:spPr>
          <a:xfrm>
            <a:off x="304800" y="3102658"/>
            <a:ext cx="8610600" cy="3602942"/>
          </a:xfrm>
        </p:spPr>
        <p:txBody>
          <a:bodyPr>
            <a:normAutofit/>
          </a:bodyPr>
          <a:lstStyle/>
          <a:p>
            <a:pPr marL="0" indent="0">
              <a:buClr>
                <a:schemeClr val="tx2"/>
              </a:buClr>
              <a:buNone/>
            </a:pPr>
            <a:r>
              <a:rPr lang="en-US" sz="2400" dirty="0">
                <a:latin typeface="Calibri" panose="020F0502020204030204" pitchFamily="34" charset="0"/>
                <a:ea typeface="Calibri" panose="020F0502020204030204" pitchFamily="34" charset="0"/>
                <a:cs typeface="Times New Roman" panose="02020603050405020304" pitchFamily="18" charset="0"/>
              </a:rPr>
              <a:t>“Substantially equivalent ease of use” means that there is equal access to the educational benefits and opportunities afforded by the technology and equal treatment in the use of such technology, even though this might not result in identical ease of use compared to that of a student without </a:t>
            </a:r>
            <a:r>
              <a:rPr lang="en-US" sz="2400" dirty="0" smtClean="0">
                <a:latin typeface="Calibri" panose="020F0502020204030204" pitchFamily="34" charset="0"/>
                <a:ea typeface="Calibri" panose="020F0502020204030204" pitchFamily="34" charset="0"/>
                <a:cs typeface="Times New Roman" panose="02020603050405020304" pitchFamily="18" charset="0"/>
              </a:rPr>
              <a:t>disabilities.</a:t>
            </a:r>
            <a:endParaRPr lang="en-US" sz="2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600200"/>
            <a:ext cx="1599961" cy="1377651"/>
          </a:xfrm>
          <a:prstGeom prst="rect">
            <a:avLst/>
          </a:prstGeom>
        </p:spPr>
      </p:pic>
    </p:spTree>
    <p:extLst>
      <p:ext uri="{BB962C8B-B14F-4D97-AF65-F5344CB8AC3E}">
        <p14:creationId xmlns:p14="http://schemas.microsoft.com/office/powerpoint/2010/main" val="86853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00100"/>
            <a:ext cx="8229600" cy="1600200"/>
          </a:xfrm>
        </p:spPr>
        <p:txBody>
          <a:bodyPr>
            <a:normAutofit/>
          </a:bodyPr>
          <a:lstStyle/>
          <a:p>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DOE FAQ about </a:t>
            </a:r>
            <a:r>
              <a:rPr lang="en-US"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DCL </a:t>
            </a:r>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sz="4400" dirty="0"/>
          </a:p>
        </p:txBody>
      </p:sp>
      <p:sp>
        <p:nvSpPr>
          <p:cNvPr id="3" name="Content Placeholder 2"/>
          <p:cNvSpPr>
            <a:spLocks noGrp="1"/>
          </p:cNvSpPr>
          <p:nvPr>
            <p:ph idx="1"/>
          </p:nvPr>
        </p:nvSpPr>
        <p:spPr>
          <a:xfrm>
            <a:off x="304800" y="2400300"/>
            <a:ext cx="8610600" cy="4305300"/>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“Innovation and equal access go hand in hand. The purpose of the DCL is to remind everyone that equal access for students with disabilities is the law and must be considered as new technology is integrated into the educational environment</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No staff or faculty member can assign inaccessible course content for a student with a disability because it denies an equal opportunity to participate. The school may be held legally responsible for the faculty member’s actions</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600"/>
              </a:spcBef>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Schools </a:t>
            </a:r>
            <a:r>
              <a:rPr lang="en-US" sz="2400" dirty="0">
                <a:latin typeface="Calibri" panose="020F0502020204030204" pitchFamily="34" charset="0"/>
                <a:ea typeface="Calibri" panose="020F0502020204030204" pitchFamily="34" charset="0"/>
                <a:cs typeface="Times New Roman" panose="02020603050405020304" pitchFamily="18" charset="0"/>
              </a:rPr>
              <a:t>should provide professional development about accessibility and emerging technology to help staff comply.</a:t>
            </a:r>
            <a:endParaRPr lang="en-US" sz="2400" dirty="0"/>
          </a:p>
          <a:p>
            <a:pPr marL="342900" marR="0" lvl="0" indent="-342900">
              <a:spcBef>
                <a:spcPts val="0"/>
              </a:spcBef>
              <a:spcAft>
                <a:spcPts val="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600200"/>
            <a:ext cx="1599961" cy="1377651"/>
          </a:xfrm>
          <a:prstGeom prst="rect">
            <a:avLst/>
          </a:prstGeom>
        </p:spPr>
      </p:pic>
    </p:spTree>
    <p:extLst>
      <p:ext uri="{BB962C8B-B14F-4D97-AF65-F5344CB8AC3E}">
        <p14:creationId xmlns:p14="http://schemas.microsoft.com/office/powerpoint/2010/main" val="738921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600200"/>
          </a:xfrm>
        </p:spPr>
        <p:txBody>
          <a:bodyPr>
            <a:normAutofit/>
          </a:bodyPr>
          <a:lstStyle/>
          <a:p>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DOE FAQ about </a:t>
            </a:r>
            <a:r>
              <a:rPr lang="en-US"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DCL </a:t>
            </a:r>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sz="4400" dirty="0"/>
          </a:p>
        </p:txBody>
      </p:sp>
      <p:sp>
        <p:nvSpPr>
          <p:cNvPr id="3" name="Content Placeholder 2"/>
          <p:cNvSpPr>
            <a:spLocks noGrp="1"/>
          </p:cNvSpPr>
          <p:nvPr>
            <p:ph idx="1"/>
          </p:nvPr>
        </p:nvSpPr>
        <p:spPr>
          <a:xfrm>
            <a:off x="304800" y="3102658"/>
            <a:ext cx="8610600" cy="3602942"/>
          </a:xfrm>
        </p:spPr>
        <p:txBody>
          <a:bodyPr>
            <a:normAutofit/>
          </a:bodyPr>
          <a:lstStyle/>
          <a:p>
            <a:pPr marL="342900" indent="-342900">
              <a:buClr>
                <a:schemeClr val="tx2"/>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This applies to all online courses and online content, including: online applications, class assignments, and all programs that are part of the operations of the school that are provided by the school directly or through contractual or other </a:t>
            </a:r>
            <a:r>
              <a:rPr lang="en-US" sz="2400" dirty="0" smtClean="0">
                <a:latin typeface="Calibri" panose="020F0502020204030204" pitchFamily="34" charset="0"/>
                <a:ea typeface="Calibri" panose="020F0502020204030204" pitchFamily="34" charset="0"/>
                <a:cs typeface="Times New Roman" panose="02020603050405020304" pitchFamily="18" charset="0"/>
              </a:rPr>
              <a:t>arrangements.</a:t>
            </a:r>
          </a:p>
          <a:p>
            <a:pPr marL="342900" indent="-342900">
              <a:buClr>
                <a:schemeClr val="tx2"/>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implementation of an emerging technology should always include planning for accessibility, even if there are currently no students with visual impairments (or other disabilities that would affect use) are </a:t>
            </a:r>
            <a:r>
              <a:rPr lang="en-US" sz="2400" dirty="0" smtClean="0">
                <a:latin typeface="Calibri" panose="020F0502020204030204" pitchFamily="34" charset="0"/>
                <a:ea typeface="Calibri" panose="020F0502020204030204" pitchFamily="34" charset="0"/>
                <a:cs typeface="Times New Roman" panose="02020603050405020304" pitchFamily="18" charset="0"/>
              </a:rPr>
              <a:t>enrolled.</a:t>
            </a:r>
            <a:endParaRPr lang="en-US" sz="2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600200"/>
            <a:ext cx="1599961" cy="1377651"/>
          </a:xfrm>
          <a:prstGeom prst="rect">
            <a:avLst/>
          </a:prstGeom>
        </p:spPr>
      </p:pic>
    </p:spTree>
    <p:extLst>
      <p:ext uri="{BB962C8B-B14F-4D97-AF65-F5344CB8AC3E}">
        <p14:creationId xmlns:p14="http://schemas.microsoft.com/office/powerpoint/2010/main" val="571388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600200"/>
          </a:xfrm>
        </p:spPr>
        <p:txBody>
          <a:bodyPr>
            <a:normAutofit/>
          </a:bodyPr>
          <a:lstStyle/>
          <a:p>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DOE FAQ about </a:t>
            </a:r>
            <a:r>
              <a:rPr lang="en-US"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DCL </a:t>
            </a:r>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sz="4400" dirty="0"/>
          </a:p>
        </p:txBody>
      </p:sp>
      <p:sp>
        <p:nvSpPr>
          <p:cNvPr id="3" name="Content Placeholder 2"/>
          <p:cNvSpPr>
            <a:spLocks noGrp="1"/>
          </p:cNvSpPr>
          <p:nvPr>
            <p:ph idx="1"/>
          </p:nvPr>
        </p:nvSpPr>
        <p:spPr>
          <a:xfrm>
            <a:off x="304800" y="3102658"/>
            <a:ext cx="8610600" cy="3602942"/>
          </a:xfrm>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 determining if technology is accessible, schools should ask:</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What educational opportunities and benefits does the school provide through the use of the technology?</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How will the technology provide these opportunities and benefits?</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Does the technology exist in a format that is accessible to individuals with disabilities?</a:t>
            </a:r>
          </a:p>
          <a:p>
            <a:r>
              <a:rPr lang="en-US" dirty="0">
                <a:latin typeface="Calibri" panose="020F0502020204030204" pitchFamily="34" charset="0"/>
                <a:ea typeface="Calibri" panose="020F0502020204030204" pitchFamily="34" charset="0"/>
                <a:cs typeface="Times New Roman" panose="02020603050405020304" pitchFamily="18" charset="0"/>
              </a:rPr>
              <a:t>If the technology is not accessible, can it be modifies, or is there a different technological device available, so that students with disabilities can obtain the educational opportunities and benefits in a timely, equally effective, and equally integrated manner?</a:t>
            </a:r>
            <a:endParaRPr lang="en-US" sz="5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600200"/>
            <a:ext cx="1599961" cy="1377651"/>
          </a:xfrm>
          <a:prstGeom prst="rect">
            <a:avLst/>
          </a:prstGeom>
        </p:spPr>
      </p:pic>
    </p:spTree>
    <p:extLst>
      <p:ext uri="{BB962C8B-B14F-4D97-AF65-F5344CB8AC3E}">
        <p14:creationId xmlns:p14="http://schemas.microsoft.com/office/powerpoint/2010/main" val="2497058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600200"/>
          </a:xfrm>
        </p:spPr>
        <p:txBody>
          <a:bodyPr>
            <a:normAutofit/>
          </a:bodyPr>
          <a:lstStyle/>
          <a:p>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DOE FAQ about </a:t>
            </a:r>
            <a:r>
              <a:rPr lang="en-US"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DCL </a:t>
            </a:r>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sz="4400" dirty="0"/>
          </a:p>
        </p:txBody>
      </p:sp>
      <p:sp>
        <p:nvSpPr>
          <p:cNvPr id="3" name="Content Placeholder 2"/>
          <p:cNvSpPr>
            <a:spLocks noGrp="1"/>
          </p:cNvSpPr>
          <p:nvPr>
            <p:ph idx="1"/>
          </p:nvPr>
        </p:nvSpPr>
        <p:spPr>
          <a:xfrm>
            <a:off x="304800" y="3102658"/>
            <a:ext cx="8610600" cy="3602942"/>
          </a:xfrm>
        </p:spPr>
        <p:txBody>
          <a:bodyPr>
            <a:normAutofit fontScale="85000" lnSpcReduction="20000"/>
          </a:bodyPr>
          <a:lstStyle/>
          <a:p>
            <a:pPr marL="0" indent="0">
              <a:buClr>
                <a:schemeClr val="tx2"/>
              </a:buClr>
              <a:buNone/>
            </a:pPr>
            <a:r>
              <a:rPr lang="en-US" sz="2400" u="sng" dirty="0">
                <a:latin typeface="Calibri" panose="020F0502020204030204" pitchFamily="34" charset="0"/>
                <a:ea typeface="Calibri" panose="020F0502020204030204" pitchFamily="34" charset="0"/>
                <a:cs typeface="Times New Roman" panose="02020603050405020304" pitchFamily="18" charset="0"/>
              </a:rPr>
              <a:t>Example</a:t>
            </a:r>
            <a:r>
              <a:rPr lang="en-US" sz="2400" dirty="0">
                <a:latin typeface="Calibri" panose="020F0502020204030204" pitchFamily="34" charset="0"/>
                <a:ea typeface="Calibri" panose="020F0502020204030204" pitchFamily="34" charset="0"/>
                <a:cs typeface="Times New Roman" panose="02020603050405020304" pitchFamily="18" charset="0"/>
              </a:rPr>
              <a:t>: A school intends to establish a Web mail system so that students can:  communicate with each other and with faculty and staff; receive important messages from the school (e.g., a message about a health or safety concern); and communicate with individuals outside the school.  The school must ensure that the educational benefits, services, and opportunities provided to students through a Web mail system are provided in an equally effective and equally integrated manner.  Before deciding what system to purchase, the school should make an initial inquiry into whether the system is accessible to students who are blind or have low vision, e.g., whether the system is compatible with screen readers and whether it gives users the option of using large fonts.  If a system is not accessible as designed, the school must take further action to determine whether an accessible product is available, or whether the inaccessible product can be modified so that it is accessible to students who are blind or have low vision.</a:t>
            </a:r>
            <a:endParaRPr lang="en-US" sz="2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600200"/>
            <a:ext cx="1599961" cy="1377651"/>
          </a:xfrm>
          <a:prstGeom prst="rect">
            <a:avLst/>
          </a:prstGeom>
        </p:spPr>
      </p:pic>
    </p:spTree>
    <p:extLst>
      <p:ext uri="{BB962C8B-B14F-4D97-AF65-F5344CB8AC3E}">
        <p14:creationId xmlns:p14="http://schemas.microsoft.com/office/powerpoint/2010/main" val="3638858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600200"/>
          </a:xfrm>
        </p:spPr>
        <p:txBody>
          <a:bodyPr>
            <a:normAutofit/>
          </a:bodyPr>
          <a:lstStyle/>
          <a:p>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DOE FAQ about </a:t>
            </a:r>
            <a:r>
              <a:rPr lang="en-US" b="1" dirty="0" smtClean="0">
                <a:solidFill>
                  <a:srgbClr val="424456"/>
                </a:solidFill>
                <a:latin typeface="Calibri" panose="020F0502020204030204" pitchFamily="34" charset="0"/>
                <a:ea typeface="Calibri" panose="020F0502020204030204" pitchFamily="34" charset="0"/>
                <a:cs typeface="Times New Roman" panose="02020603050405020304" pitchFamily="18" charset="0"/>
              </a:rPr>
              <a:t>DCL </a:t>
            </a:r>
            <a:r>
              <a:rPr lang="en-US" b="1" dirty="0">
                <a:solidFill>
                  <a:srgbClr val="424456"/>
                </a:solidFill>
                <a:latin typeface="Calibri" panose="020F0502020204030204" pitchFamily="34" charset="0"/>
                <a:ea typeface="Calibri" panose="020F0502020204030204" pitchFamily="34" charset="0"/>
                <a:cs typeface="Times New Roman" panose="02020603050405020304" pitchFamily="18" charset="0"/>
              </a:rPr>
              <a:t>on Electronic Book Readers</a:t>
            </a:r>
            <a:endParaRPr lang="en-US" sz="4400" dirty="0"/>
          </a:p>
        </p:txBody>
      </p:sp>
      <p:sp>
        <p:nvSpPr>
          <p:cNvPr id="3" name="Content Placeholder 2"/>
          <p:cNvSpPr>
            <a:spLocks noGrp="1"/>
          </p:cNvSpPr>
          <p:nvPr>
            <p:ph idx="1"/>
          </p:nvPr>
        </p:nvSpPr>
        <p:spPr>
          <a:xfrm>
            <a:off x="304800" y="3102658"/>
            <a:ext cx="8610600" cy="3602942"/>
          </a:xfrm>
        </p:spPr>
        <p:txBody>
          <a:bodyPr>
            <a:normAutofit/>
          </a:bodyPr>
          <a:lstStyle/>
          <a:p>
            <a:pPr marL="0" indent="0">
              <a:buClr>
                <a:schemeClr val="tx2"/>
              </a:buClr>
              <a:buNone/>
            </a:pPr>
            <a:r>
              <a:rPr lang="en-US" sz="2400" dirty="0">
                <a:latin typeface="Calibri" panose="020F0502020204030204" pitchFamily="34" charset="0"/>
                <a:ea typeface="Calibri" panose="020F0502020204030204" pitchFamily="34" charset="0"/>
                <a:cs typeface="Times New Roman" panose="02020603050405020304" pitchFamily="18" charset="0"/>
              </a:rPr>
              <a:t>If accessible technology is not available, a school is compliant if it provides students with disabilities “accommodations or modifications that permit them to receive all the educational benefits provided by the technology in an equally effective and equally integrated manner.” </a:t>
            </a:r>
            <a:endParaRPr lang="en-US" sz="2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1600200"/>
            <a:ext cx="1599961" cy="1377651"/>
          </a:xfrm>
          <a:prstGeom prst="rect">
            <a:avLst/>
          </a:prstGeom>
        </p:spPr>
      </p:pic>
    </p:spTree>
    <p:extLst>
      <p:ext uri="{BB962C8B-B14F-4D97-AF65-F5344CB8AC3E}">
        <p14:creationId xmlns:p14="http://schemas.microsoft.com/office/powerpoint/2010/main" val="3162357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1447800"/>
          </a:xfrm>
        </p:spPr>
        <p:txBody>
          <a:bodyPr>
            <a:normAutofit/>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Relevant questions are:</a:t>
            </a:r>
            <a:endParaRPr lang="en-US" sz="4400" dirty="0"/>
          </a:p>
        </p:txBody>
      </p:sp>
      <p:sp>
        <p:nvSpPr>
          <p:cNvPr id="3" name="Content Placeholder 2"/>
          <p:cNvSpPr>
            <a:spLocks noGrp="1"/>
          </p:cNvSpPr>
          <p:nvPr>
            <p:ph idx="1"/>
          </p:nvPr>
        </p:nvSpPr>
        <p:spPr>
          <a:xfrm>
            <a:off x="457200" y="2590800"/>
            <a:ext cx="8229600" cy="3983736"/>
          </a:xfrm>
        </p:spPr>
        <p:txBody>
          <a:bodyPr>
            <a:normAutofit/>
          </a:bodyPr>
          <a:lstStyle/>
          <a:p>
            <a:pPr marL="342900" marR="0" lvl="2" indent="-342900">
              <a:spcBef>
                <a:spcPts val="0"/>
              </a:spcBef>
              <a:spcAft>
                <a:spcPts val="0"/>
              </a:spcAft>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Will it be more difficult for students with disabilities to obtain the educational opportunities and benefits than it is for students without disabilities?</a:t>
            </a:r>
          </a:p>
          <a:p>
            <a:pPr marL="914400" indent="-255588"/>
            <a:r>
              <a:rPr lang="en-US" sz="2400" i="1" dirty="0">
                <a:latin typeface="Calibri" panose="020F0502020204030204" pitchFamily="34" charset="0"/>
                <a:ea typeface="Calibri" panose="020F0502020204030204" pitchFamily="34" charset="0"/>
                <a:cs typeface="Times New Roman" panose="02020603050405020304" pitchFamily="18" charset="0"/>
              </a:rPr>
              <a:t>i.e.</a:t>
            </a:r>
            <a:r>
              <a:rPr lang="en-US" sz="2400" dirty="0">
                <a:latin typeface="Calibri" panose="020F0502020204030204" pitchFamily="34" charset="0"/>
                <a:ea typeface="Calibri" panose="020F0502020204030204" pitchFamily="34" charset="0"/>
                <a:cs typeface="Times New Roman" panose="02020603050405020304" pitchFamily="18" charset="0"/>
              </a:rPr>
              <a:t> Does ease of use for students with disabilities meet the requirement that students with disabilities be provided benefits and opportunities in an equally effective and equally integrated manner?</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0" y="1724025"/>
            <a:ext cx="2457450" cy="1733550"/>
          </a:xfrm>
          <a:prstGeom prst="rect">
            <a:avLst/>
          </a:prstGeom>
        </p:spPr>
      </p:pic>
    </p:spTree>
    <p:extLst>
      <p:ext uri="{BB962C8B-B14F-4D97-AF65-F5344CB8AC3E}">
        <p14:creationId xmlns:p14="http://schemas.microsoft.com/office/powerpoint/2010/main" val="2316876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419600"/>
          </a:xfrm>
        </p:spPr>
        <p:txBody>
          <a:bodyPr/>
          <a:lstStyle/>
          <a:p>
            <a:endParaRPr lang="en-US" dirty="0" smtClean="0"/>
          </a:p>
          <a:p>
            <a:endParaRPr lang="en-US" dirty="0" smtClean="0"/>
          </a:p>
          <a:p>
            <a:pPr marL="0" indent="0" algn="ctr">
              <a:buNone/>
            </a:pPr>
            <a:r>
              <a:rPr lang="en-US" sz="4800" dirty="0" smtClean="0"/>
              <a:t>Greater Emphasis on Technology in Schools - ESSA</a:t>
            </a:r>
            <a:endParaRPr lang="en-US" sz="4800" b="1"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057400"/>
            <a:ext cx="2438400" cy="1713796"/>
          </a:xfrm>
          <a:prstGeom prst="rect">
            <a:avLst/>
          </a:prstGeom>
        </p:spPr>
      </p:pic>
    </p:spTree>
    <p:extLst>
      <p:ext uri="{BB962C8B-B14F-4D97-AF65-F5344CB8AC3E}">
        <p14:creationId xmlns:p14="http://schemas.microsoft.com/office/powerpoint/2010/main" val="147369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229600" cy="2743200"/>
          </a:xfrm>
        </p:spPr>
        <p:txBody>
          <a:bodyPr>
            <a:normAutofit fontScale="77500" lnSpcReduction="20000"/>
          </a:bodyPr>
          <a:lstStyle/>
          <a:p>
            <a:endParaRPr lang="en-US" dirty="0" smtClean="0"/>
          </a:p>
          <a:p>
            <a:endParaRPr lang="en-US" dirty="0" smtClean="0"/>
          </a:p>
          <a:p>
            <a:pPr marL="0" indent="0" algn="ctr">
              <a:buNone/>
            </a:pPr>
            <a:r>
              <a:rPr lang="en-US" sz="4800" b="1" dirty="0">
                <a:latin typeface="Calibri" panose="020F0502020204030204" pitchFamily="34" charset="0"/>
                <a:ea typeface="Calibri" panose="020F0502020204030204" pitchFamily="34" charset="0"/>
                <a:cs typeface="Times New Roman" panose="02020603050405020304" pitchFamily="18" charset="0"/>
              </a:rPr>
              <a:t>ADA Best Practices Tool Kit for State and Local Governments – Chapter 5: Website Accessibility under Title II of the ADA</a:t>
            </a:r>
            <a:endParaRPr lang="en-US" sz="4800" b="1" dirty="0"/>
          </a:p>
        </p:txBody>
      </p:sp>
      <p:sp>
        <p:nvSpPr>
          <p:cNvPr id="4" name="Slide Number Placeholder 3"/>
          <p:cNvSpPr>
            <a:spLocks noGrp="1"/>
          </p:cNvSpPr>
          <p:nvPr>
            <p:ph type="sldNum" sz="quarter" idx="12"/>
          </p:nvPr>
        </p:nvSpPr>
        <p:spPr/>
        <p:txBody>
          <a:bodyPr>
            <a:normAutofit/>
          </a:bodyPr>
          <a:lstStyle/>
          <a:p>
            <a:pPr>
              <a:defRPr/>
            </a:pPr>
            <a:fld id="{C121CA9F-B4BD-47A3-9342-1701802CD80F}" type="slidenum">
              <a:rPr lang="en-US" smtClean="0"/>
              <a:pPr>
                <a:defRPr/>
              </a:pPr>
              <a:t>30</a:t>
            </a:fld>
            <a:endParaRPr lang="en-US" dirty="0"/>
          </a:p>
        </p:txBody>
      </p:sp>
      <p:pic>
        <p:nvPicPr>
          <p:cNvPr id="8" name="Picture 7" descr="P:\logo\Correct new logo\LK_logo_small_2014.jpg"/>
          <p:cNvPicPr/>
          <p:nvPr/>
        </p:nvPicPr>
        <p:blipFill rotWithShape="1">
          <a:blip r:embed="rId3" cstate="print">
            <a:extLst>
              <a:ext uri="{28A0092B-C50C-407E-A947-70E740481C1C}">
                <a14:useLocalDpi xmlns:a14="http://schemas.microsoft.com/office/drawing/2010/main" val="0"/>
              </a:ext>
            </a:extLst>
          </a:blip>
          <a:srcRect b="8691"/>
          <a:stretch/>
        </p:blipFill>
        <p:spPr bwMode="auto">
          <a:xfrm>
            <a:off x="8229600"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653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ADA Best Practices Tool Kit for State and Local Governments – Chapter 5: Website Accessibility under Title II of the ADA</a:t>
            </a:r>
            <a:endParaRPr lang="en-US" dirty="0"/>
          </a:p>
        </p:txBody>
      </p:sp>
      <p:sp>
        <p:nvSpPr>
          <p:cNvPr id="3" name="Content Placeholder 2"/>
          <p:cNvSpPr>
            <a:spLocks noGrp="1"/>
          </p:cNvSpPr>
          <p:nvPr>
            <p:ph idx="1"/>
          </p:nvPr>
        </p:nvSpPr>
        <p:spPr/>
        <p:txBody>
          <a:bodyPr>
            <a:normAutofit lnSpcReduction="10000"/>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Government agencies must meet requirements of the ADA and make their websites accessibly. They can do this by having accessible features for people with disabilities, or providing an alternative accessible way to use the program/services (such as a staffed telephone information line). </a:t>
            </a:r>
          </a:p>
          <a:p>
            <a:r>
              <a:rPr lang="en-US" dirty="0">
                <a:latin typeface="Calibri" panose="020F0502020204030204" pitchFamily="34" charset="0"/>
                <a:ea typeface="Calibri" panose="020F0502020204030204" pitchFamily="34" charset="0"/>
                <a:cs typeface="Times New Roman" panose="02020603050405020304" pitchFamily="18" charset="0"/>
              </a:rPr>
              <a:t>“Poorly developed websites can create unnecessary barriers for people with disabilities, just as poorly designed buildings prevent some people with disabilities from entering.”</a:t>
            </a:r>
            <a:endParaRPr lang="en-US" dirty="0"/>
          </a:p>
        </p:txBody>
      </p:sp>
    </p:spTree>
    <p:extLst>
      <p:ext uri="{BB962C8B-B14F-4D97-AF65-F5344CB8AC3E}">
        <p14:creationId xmlns:p14="http://schemas.microsoft.com/office/powerpoint/2010/main" val="100745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ADA Best Practices Tool Kit for State and Local Governments – Chapter 5: Website Accessibility under Title II of the ADA</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3200" dirty="0">
                <a:latin typeface="Calibri" panose="020F0502020204030204" pitchFamily="34" charset="0"/>
                <a:ea typeface="Calibri" panose="020F0502020204030204" pitchFamily="34" charset="0"/>
                <a:cs typeface="Times New Roman" panose="02020603050405020304" pitchFamily="18" charset="0"/>
              </a:rPr>
              <a:t>Common Problems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Images without text equivalents</a:t>
            </a:r>
          </a:p>
          <a:p>
            <a:pPr marL="742950" marR="0" lvl="1" indent="-285750">
              <a:spcBef>
                <a:spcPts val="0"/>
              </a:spcBef>
              <a:spcAft>
                <a:spcPts val="0"/>
              </a:spcAft>
              <a:buFont typeface="Courier New" panose="02070309020205020404" pitchFamily="49" charset="0"/>
              <a:buChar char="o"/>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Some assistive technologies (such as screen readers) only read text and cannot translate or interpret images, photographs, charts, color coded information, or other graphic elements.</a:t>
            </a:r>
          </a:p>
          <a:p>
            <a:pPr marL="742950" marR="0" lvl="1" indent="-285750">
              <a:spcBef>
                <a:spcPts val="0"/>
              </a:spcBef>
              <a:spcAft>
                <a:spcPts val="0"/>
              </a:spcAft>
              <a:buFont typeface="Courier New" panose="02070309020205020404" pitchFamily="49" charset="0"/>
              <a:buChar char="o"/>
            </a:pPr>
            <a:r>
              <a:rPr lang="en-US"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Solution</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Add a text equivalent to every image</a:t>
            </a:r>
          </a:p>
          <a:p>
            <a:pPr marL="914400" indent="-255588"/>
            <a:r>
              <a:rPr lang="en-US" sz="2400" dirty="0">
                <a:latin typeface="Calibri" panose="020F0502020204030204" pitchFamily="34" charset="0"/>
                <a:ea typeface="Calibri" panose="020F0502020204030204" pitchFamily="34" charset="0"/>
                <a:cs typeface="Times New Roman" panose="02020603050405020304" pitchFamily="18" charset="0"/>
              </a:rPr>
              <a:t>A line of HTML code that includes meaningful information that other users obtain by looking at the image.</a:t>
            </a:r>
            <a:endParaRPr lang="en-US" sz="2400" dirty="0"/>
          </a:p>
        </p:txBody>
      </p:sp>
    </p:spTree>
    <p:extLst>
      <p:ext uri="{BB962C8B-B14F-4D97-AF65-F5344CB8AC3E}">
        <p14:creationId xmlns:p14="http://schemas.microsoft.com/office/powerpoint/2010/main" val="2095345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ADA Best Practices Tool Kit for State and Local Governments – Chapter 5: Website Accessibility under Title II of the ADA</a:t>
            </a:r>
            <a:endParaRPr lang="en-US" dirty="0"/>
          </a:p>
        </p:txBody>
      </p:sp>
      <p:sp>
        <p:nvSpPr>
          <p:cNvPr id="3" name="Content Placeholder 2"/>
          <p:cNvSpPr>
            <a:spLocks noGrp="1"/>
          </p:cNvSpPr>
          <p:nvPr>
            <p:ph idx="1"/>
          </p:nvPr>
        </p:nvSpPr>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Documents are not posted in an accessible format</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PDF documents, and others in imaged based formats, are often not accessible to those who use screen readers, text enlargement programs, or different color or font settings to read compute displays.</a:t>
            </a:r>
          </a:p>
          <a:p>
            <a:r>
              <a:rPr lang="en-US" u="sng" dirty="0">
                <a:latin typeface="Calibri" panose="020F0502020204030204" pitchFamily="34" charset="0"/>
                <a:ea typeface="Calibri" panose="020F0502020204030204" pitchFamily="34" charset="0"/>
                <a:cs typeface="Times New Roman" panose="02020603050405020304" pitchFamily="18" charset="0"/>
              </a:rPr>
              <a:t>Solution:</a:t>
            </a:r>
            <a:r>
              <a:rPr lang="en-US" dirty="0">
                <a:latin typeface="Calibri" panose="020F0502020204030204" pitchFamily="34" charset="0"/>
                <a:ea typeface="Calibri" panose="020F0502020204030204" pitchFamily="34" charset="0"/>
                <a:cs typeface="Times New Roman" panose="02020603050405020304" pitchFamily="18" charset="0"/>
              </a:rPr>
              <a:t> Provide documents in an alternative text-based format (such as HTML or RTF) in addition to PDF. Text-based formats are the most compatible with assistive technologies.</a:t>
            </a:r>
            <a:endParaRPr lang="en-US" dirty="0"/>
          </a:p>
        </p:txBody>
      </p:sp>
    </p:spTree>
    <p:extLst>
      <p:ext uri="{BB962C8B-B14F-4D97-AF65-F5344CB8AC3E}">
        <p14:creationId xmlns:p14="http://schemas.microsoft.com/office/powerpoint/2010/main" val="469973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ADA Best Practices Tool Kit for State and Local Governments – Chapter 5: Website Accessibility under Title II of the ADA</a:t>
            </a:r>
            <a:endParaRPr lang="en-US" dirty="0"/>
          </a:p>
        </p:txBody>
      </p:sp>
      <p:sp>
        <p:nvSpPr>
          <p:cNvPr id="3" name="Content Placeholder 2"/>
          <p:cNvSpPr>
            <a:spLocks noGrp="1"/>
          </p:cNvSpPr>
          <p:nvPr>
            <p:ph idx="1"/>
          </p:nvPr>
        </p:nvSpPr>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Specifying colors and font sizes</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Users need to be able to manipulate color and font settings in their web browsers and operating systems in order to make pages readable. Some webpages are designed so that changing the color and font settings is impossible. </a:t>
            </a:r>
          </a:p>
          <a:p>
            <a:pPr marL="1257300" marR="0" lvl="2" indent="-342900">
              <a:spcBef>
                <a:spcPts val="0"/>
              </a:spcBef>
              <a:spcAft>
                <a:spcPts val="0"/>
              </a:spcAft>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Example: a person with low vision needs to use high contrast settings, such as bold white on a black background.</a:t>
            </a:r>
          </a:p>
          <a:p>
            <a:pPr marL="742950" indent="-255588">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u="sng" dirty="0" smtClean="0">
                <a:latin typeface="Calibri" panose="020F0502020204030204" pitchFamily="34" charset="0"/>
                <a:ea typeface="Calibri" panose="020F0502020204030204" pitchFamily="34" charset="0"/>
                <a:cs typeface="Times New Roman" panose="02020603050405020304" pitchFamily="18" charset="0"/>
              </a:rPr>
              <a:t>Solution</a:t>
            </a:r>
            <a:r>
              <a:rPr lang="en-US" dirty="0">
                <a:latin typeface="Calibri" panose="020F0502020204030204" pitchFamily="34" charset="0"/>
                <a:ea typeface="Calibri" panose="020F0502020204030204" pitchFamily="34" charset="0"/>
                <a:cs typeface="Times New Roman" panose="02020603050405020304" pitchFamily="18" charset="0"/>
              </a:rPr>
              <a:t>: Websites should be designed so that they can be viewed with the color and font sizes set in the users’ web browsers and operating systems.</a:t>
            </a:r>
            <a:endParaRPr lang="en-US" dirty="0"/>
          </a:p>
        </p:txBody>
      </p:sp>
    </p:spTree>
    <p:extLst>
      <p:ext uri="{BB962C8B-B14F-4D97-AF65-F5344CB8AC3E}">
        <p14:creationId xmlns:p14="http://schemas.microsoft.com/office/powerpoint/2010/main" val="1853544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ADA Best Practices Tool Kit for State and Local Governments – Chapter 5: Website Accessibility under Title II of the ADA</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z="3400" dirty="0"/>
              <a:t>Videos and other multimedia lack accessible </a:t>
            </a:r>
            <a:r>
              <a:rPr lang="en-US" sz="3400" dirty="0" smtClean="0"/>
              <a:t>features:</a:t>
            </a:r>
          </a:p>
          <a:p>
            <a:pPr marL="109728" lvl="0" indent="0">
              <a:buNone/>
            </a:pPr>
            <a:endParaRPr lang="en-US" sz="3100" dirty="0"/>
          </a:p>
          <a:p>
            <a:pPr lvl="1">
              <a:buFont typeface="Courier New" panose="02070309020205020404" pitchFamily="49" charset="0"/>
              <a:buChar char="o"/>
            </a:pPr>
            <a:r>
              <a:rPr lang="en-US" sz="2800" dirty="0">
                <a:solidFill>
                  <a:schemeClr val="tx1"/>
                </a:solidFill>
              </a:rPr>
              <a:t>Multimedia such as videos, automated slide shows, and video tours can present two problems for people with disabilities. People who are deaf or hard of hearing may not be able to hear the audio track of a video. People who are blind or low vision may not be able to see the images</a:t>
            </a:r>
            <a:r>
              <a:rPr lang="en-US" sz="2800" dirty="0" smtClean="0">
                <a:solidFill>
                  <a:schemeClr val="tx1"/>
                </a:solidFill>
              </a:rPr>
              <a:t>.</a:t>
            </a:r>
          </a:p>
          <a:p>
            <a:pPr marL="411480" lvl="1" indent="0">
              <a:buNone/>
            </a:pPr>
            <a:endParaRPr lang="en-US" sz="2800" dirty="0">
              <a:solidFill>
                <a:schemeClr val="tx1"/>
              </a:solidFill>
            </a:endParaRPr>
          </a:p>
          <a:p>
            <a:pPr marL="687388" indent="-255588">
              <a:buFont typeface="Courier New" panose="02070309020205020404" pitchFamily="49" charset="0"/>
              <a:buChar char="o"/>
            </a:pPr>
            <a:r>
              <a:rPr lang="en-US" u="sng" dirty="0"/>
              <a:t>Solution</a:t>
            </a:r>
            <a:r>
              <a:rPr lang="en-US" dirty="0"/>
              <a:t>: Videos should be accessible to everyone. Provide audio descriptions of images (including changes in setting, gestures, and other details) to make videos accessible to people who are blind or have low vision. Provide text captions synchronized with the video images to make videos and audio tracks accessible to people who are deaf or hard of hearing.</a:t>
            </a:r>
          </a:p>
        </p:txBody>
      </p:sp>
    </p:spTree>
    <p:extLst>
      <p:ext uri="{BB962C8B-B14F-4D97-AF65-F5344CB8AC3E}">
        <p14:creationId xmlns:p14="http://schemas.microsoft.com/office/powerpoint/2010/main" val="3828276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ADA Best Practices Tool Kit for State and Local Governments – Chapter 5: Website Accessibility under Title II of the ADA</a:t>
            </a:r>
            <a:endParaRPr lang="en-US" dirty="0"/>
          </a:p>
        </p:txBody>
      </p:sp>
      <p:sp>
        <p:nvSpPr>
          <p:cNvPr id="3" name="Content Placeholder 2"/>
          <p:cNvSpPr>
            <a:spLocks noGrp="1"/>
          </p:cNvSpPr>
          <p:nvPr>
            <p:ph idx="1"/>
          </p:nvPr>
        </p:nvSpPr>
        <p:spPr/>
        <p:txBody>
          <a:bodyPr>
            <a:normAutofit fontScale="77500" lnSpcReduction="20000"/>
          </a:bodyPr>
          <a:lstStyle/>
          <a:p>
            <a:pPr marL="342900" marR="0" lvl="0" indent="-342900">
              <a:spcBef>
                <a:spcPts val="0"/>
              </a:spcBef>
              <a:spcAft>
                <a:spcPts val="0"/>
              </a:spcAft>
              <a:buFont typeface="Symbol" panose="05050102010706020507" pitchFamily="18" charset="2"/>
              <a:buChar char=""/>
            </a:pPr>
            <a:r>
              <a:rPr lang="en-US" sz="3100" dirty="0">
                <a:latin typeface="Calibri" panose="020F0502020204030204" pitchFamily="34" charset="0"/>
                <a:ea typeface="Calibri" panose="020F0502020204030204" pitchFamily="34" charset="0"/>
                <a:cs typeface="Times New Roman" panose="02020603050405020304" pitchFamily="18" charset="0"/>
              </a:rPr>
              <a:t>Other considerations when developing a </a:t>
            </a:r>
            <a:r>
              <a:rPr lang="en-US" sz="3100" dirty="0" smtClean="0">
                <a:latin typeface="Calibri" panose="020F0502020204030204" pitchFamily="34" charset="0"/>
                <a:ea typeface="Calibri" panose="020F0502020204030204" pitchFamily="34" charset="0"/>
                <a:cs typeface="Times New Roman" panose="02020603050405020304" pitchFamily="18" charset="0"/>
              </a:rPr>
              <a:t>website: </a:t>
            </a:r>
            <a:endParaRPr lang="en-US" sz="3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Include a “skip navigation” link at the top of webpages that allows people who use screen readers to ignore navigation links and skip directly to webpage content</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Minimize blinking, flashing, or other distracting features</a:t>
            </a:r>
          </a:p>
          <a:p>
            <a:pPr marL="1143000" marR="0" lvl="2" indent="-228600">
              <a:spcBef>
                <a:spcPts val="0"/>
              </a:spcBef>
              <a:spcAft>
                <a:spcPts val="0"/>
              </a:spcAft>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If they must be included, ensure that they may be paused or stopped</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Design online forms to include descriptive HTML tags that provide persons with disabilities the information they need to complete and submit the forms</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Include visual notification and transcripts if sounds automatically play</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Provide a second, static copy of pages that are auto-refreshing or that require a timed-response</a:t>
            </a:r>
          </a:p>
          <a:p>
            <a:pPr marL="742950" indent="-280988">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Use titles, context, and other heading structures to help users navigate complex pages or elements </a:t>
            </a:r>
            <a:endParaRPr lang="en-US" dirty="0"/>
          </a:p>
        </p:txBody>
      </p:sp>
    </p:spTree>
    <p:extLst>
      <p:ext uri="{BB962C8B-B14F-4D97-AF65-F5344CB8AC3E}">
        <p14:creationId xmlns:p14="http://schemas.microsoft.com/office/powerpoint/2010/main" val="1967742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ADA Website </a:t>
            </a:r>
            <a:r>
              <a:rPr lang="en-US" b="1" dirty="0" err="1" smtClean="0">
                <a:latin typeface="Calibri" panose="020F0502020204030204" pitchFamily="34" charset="0"/>
                <a:ea typeface="Calibri" panose="020F0502020204030204" pitchFamily="34" charset="0"/>
                <a:cs typeface="Times New Roman" panose="02020603050405020304" pitchFamily="18" charset="0"/>
              </a:rPr>
              <a:t>Accessbility</a:t>
            </a:r>
            <a:endParaRPr lang="en-US" dirty="0"/>
          </a:p>
        </p:txBody>
      </p:sp>
      <p:sp>
        <p:nvSpPr>
          <p:cNvPr id="3" name="Content Placeholder 2"/>
          <p:cNvSpPr>
            <a:spLocks noGrp="1"/>
          </p:cNvSpPr>
          <p:nvPr>
            <p:ph idx="1"/>
          </p:nvPr>
        </p:nvSpPr>
        <p:spPr>
          <a:xfrm>
            <a:off x="457200" y="1828800"/>
            <a:ext cx="8229600" cy="4745736"/>
          </a:xfrm>
        </p:spPr>
        <p:txBody>
          <a:bodyPr>
            <a:normAutofit fontScale="85000" lnSpcReduction="20000"/>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Special education students should be provided with equal access to current technology. To stay compliant with Section 504 and Title II, districts should consider the following guidelines:</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Develop and maintain a policy regarding fair distribution of new technology</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policies should:</a:t>
            </a:r>
          </a:p>
          <a:p>
            <a:pPr marL="1143000" marR="0" lvl="2" indent="-228600">
              <a:spcBef>
                <a:spcPts val="0"/>
              </a:spcBef>
              <a:spcAft>
                <a:spcPts val="0"/>
              </a:spcAft>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Serve as notices to personnel that special education students must equally benefit from new technology, and</a:t>
            </a:r>
          </a:p>
          <a:p>
            <a:pPr marL="1143000" marR="0" lvl="2" indent="-228600">
              <a:spcBef>
                <a:spcPts val="0"/>
              </a:spcBef>
              <a:spcAft>
                <a:spcPts val="0"/>
              </a:spcAft>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Set forth the protocol to follow in acquiring new technology.</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Keep up with students’ needs as they correlate to current technology</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Bearing in mind that students with disabilities generally have different needs than their nondisabled peers, district personnel should fully consider those students when first acquiring new technology and then, when distributing those items</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972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ADA Website </a:t>
            </a:r>
            <a:r>
              <a:rPr lang="en-US" b="1" dirty="0" err="1" smtClean="0">
                <a:latin typeface="Calibri" panose="020F0502020204030204" pitchFamily="34" charset="0"/>
                <a:ea typeface="Calibri" panose="020F0502020204030204" pitchFamily="34" charset="0"/>
                <a:cs typeface="Times New Roman" panose="02020603050405020304" pitchFamily="18" charset="0"/>
              </a:rPr>
              <a:t>Accessbility</a:t>
            </a:r>
            <a:endParaRPr lang="en-US" dirty="0"/>
          </a:p>
        </p:txBody>
      </p:sp>
      <p:sp>
        <p:nvSpPr>
          <p:cNvPr id="3" name="Content Placeholder 2"/>
          <p:cNvSpPr>
            <a:spLocks noGrp="1"/>
          </p:cNvSpPr>
          <p:nvPr>
            <p:ph idx="1"/>
          </p:nvPr>
        </p:nvSpPr>
        <p:spPr>
          <a:xfrm>
            <a:off x="457200" y="1828800"/>
            <a:ext cx="8229600" cy="4745736"/>
          </a:xfrm>
        </p:spPr>
        <p:txBody>
          <a:bodyPr>
            <a:normAutofit/>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Keep track of recently obtained technology</a:t>
            </a:r>
          </a:p>
          <a:p>
            <a:pPr marL="827087" indent="-45720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It is wise for districts to document what new technology they receive, when it’s received, and which types of classrooms receive the items. This practice will help a district ensure that it has evenhandedly distributed new technology.</a:t>
            </a:r>
          </a:p>
        </p:txBody>
      </p:sp>
    </p:spTree>
    <p:extLst>
      <p:ext uri="{BB962C8B-B14F-4D97-AF65-F5344CB8AC3E}">
        <p14:creationId xmlns:p14="http://schemas.microsoft.com/office/powerpoint/2010/main" val="555699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Southeastern (VA) Cooperative Educational Program v. Office of Civil Rights</a:t>
            </a:r>
            <a:r>
              <a:rPr lang="en-US" b="1" dirty="0">
                <a:latin typeface="Calibri" panose="020F0502020204030204" pitchFamily="34" charset="0"/>
                <a:ea typeface="Calibri" panose="020F0502020204030204" pitchFamily="34" charset="0"/>
                <a:cs typeface="Times New Roman" panose="02020603050405020304" pitchFamily="18" charset="0"/>
              </a:rPr>
              <a:t>, 66 IDELR 77, 116 LRP 26098, 11-16-1066 (April 15, 2016)</a:t>
            </a:r>
            <a:endParaRPr lang="en-US" dirty="0"/>
          </a:p>
        </p:txBody>
      </p:sp>
      <p:sp>
        <p:nvSpPr>
          <p:cNvPr id="3" name="Content Placeholder 2"/>
          <p:cNvSpPr>
            <a:spLocks noGrp="1"/>
          </p:cNvSpPr>
          <p:nvPr>
            <p:ph idx="1"/>
          </p:nvPr>
        </p:nvSpPr>
        <p:spPr>
          <a:xfrm>
            <a:off x="457200" y="2590800"/>
            <a:ext cx="8229600" cy="3983736"/>
          </a:xfrm>
        </p:spPr>
        <p:txBody>
          <a:bodyPr>
            <a:normAutofit fontScale="92500" lnSpcReduction="20000"/>
          </a:bodyPr>
          <a:lstStyle/>
          <a:p>
            <a:r>
              <a:rPr lang="en-US" dirty="0"/>
              <a:t>OCR found 11 webpages operated by the district that made them noncompliant with Section 504 and Title II. OCR gave the district two years to make the websites fully accessible to individuals with disabilities, but the district did not fix the webpages. In determining whether a website provides equal access to individuals with disabilities, OCR considers whether individuals with disabilities have the same:</a:t>
            </a:r>
          </a:p>
          <a:p>
            <a:pPr marL="742950" lvl="0" indent="-255588"/>
            <a:r>
              <a:rPr lang="en-US" sz="2600" dirty="0"/>
              <a:t>Ease of use,</a:t>
            </a:r>
          </a:p>
          <a:p>
            <a:pPr marL="742950" lvl="0" indent="-255588"/>
            <a:r>
              <a:rPr lang="en-US" sz="2600" dirty="0"/>
              <a:t>Completeness of information,</a:t>
            </a:r>
          </a:p>
          <a:p>
            <a:pPr marL="742950" lvl="0" indent="-255588"/>
            <a:r>
              <a:rPr lang="en-US" sz="2600" dirty="0"/>
              <a:t>Functionality, and</a:t>
            </a:r>
          </a:p>
          <a:p>
            <a:pPr marL="742950" indent="-255588"/>
            <a:r>
              <a:rPr lang="en-US" sz="2600" dirty="0"/>
              <a:t>Timeliness of response</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40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382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Greater Emphasis on Technology in Schools - ESSA</a:t>
            </a:r>
            <a:endParaRPr lang="en-US" dirty="0"/>
          </a:p>
        </p:txBody>
      </p:sp>
      <p:sp>
        <p:nvSpPr>
          <p:cNvPr id="3" name="Content Placeholder 2"/>
          <p:cNvSpPr>
            <a:spLocks noGrp="1"/>
          </p:cNvSpPr>
          <p:nvPr>
            <p:ph idx="1"/>
          </p:nvPr>
        </p:nvSpPr>
        <p:spPr>
          <a:xfrm>
            <a:off x="457200" y="1752600"/>
            <a:ext cx="7086600" cy="4724400"/>
          </a:xfrm>
        </p:spPr>
        <p:txBody>
          <a:bodyPr>
            <a:norm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Under ESSA, schools are directed to use funds to improve the use of technology to improve the academic achievement, academic growth, and digital literacy of </a:t>
            </a:r>
            <a:r>
              <a:rPr lang="en-US" u="sng" dirty="0">
                <a:latin typeface="Calibri" panose="020F0502020204030204" pitchFamily="34" charset="0"/>
                <a:ea typeface="Calibri" panose="020F0502020204030204" pitchFamily="34" charset="0"/>
                <a:cs typeface="Times New Roman" panose="02020603050405020304" pitchFamily="18" charset="0"/>
              </a:rPr>
              <a:t>all students</a:t>
            </a:r>
            <a:r>
              <a:rPr lang="en-US" dirty="0">
                <a:latin typeface="Calibri" panose="020F0502020204030204" pitchFamily="34" charset="0"/>
                <a:ea typeface="Calibri" panose="020F0502020204030204" pitchFamily="34" charset="0"/>
                <a:cs typeface="Times New Roman" panose="02020603050405020304" pitchFamily="18" charset="0"/>
              </a:rPr>
              <a:t>. ESSA also lists ways schools may effectively use </a:t>
            </a:r>
            <a:r>
              <a:rPr lang="en-US" dirty="0" smtClean="0">
                <a:latin typeface="Calibri" panose="020F0502020204030204" pitchFamily="34" charset="0"/>
                <a:ea typeface="Calibri" panose="020F0502020204030204" pitchFamily="34" charset="0"/>
                <a:cs typeface="Times New Roman" panose="02020603050405020304" pitchFamily="18" charset="0"/>
              </a:rPr>
              <a:t>technology.</a:t>
            </a:r>
          </a:p>
          <a:p>
            <a:pPr marL="0" marR="0" indent="0">
              <a:spcBef>
                <a:spcPts val="0"/>
              </a:spcBef>
              <a:spcAft>
                <a:spcPts val="0"/>
              </a:spcAft>
              <a:buNone/>
            </a:pPr>
            <a:endPar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marR="0" indent="0">
              <a:spcBef>
                <a:spcPts val="0"/>
              </a:spcBef>
              <a:spcAft>
                <a:spcPts val="0"/>
              </a:spcAft>
              <a:buNone/>
            </a:pPr>
            <a:endParaRPr lang="en-US" sz="20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0" marR="0" indent="0">
              <a:spcBef>
                <a:spcPts val="0"/>
              </a:spcBef>
              <a:spcAft>
                <a:spcPts val="0"/>
              </a:spcAft>
              <a:buNone/>
            </a:pPr>
            <a:r>
              <a:rPr lang="en-US" sz="20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://www.specialedconnection.com/LrpSecStoryTool/printDoc.jsp?docid=10005&amp;chunkid=369017</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981200"/>
            <a:ext cx="1323975" cy="1990725"/>
          </a:xfrm>
          <a:prstGeom prst="rect">
            <a:avLst/>
          </a:prstGeom>
        </p:spPr>
      </p:pic>
    </p:spTree>
    <p:extLst>
      <p:ext uri="{BB962C8B-B14F-4D97-AF65-F5344CB8AC3E}">
        <p14:creationId xmlns:p14="http://schemas.microsoft.com/office/powerpoint/2010/main" val="2753050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Southeastern (VA) Cooperative Educational Program v. Office of Civil Rights</a:t>
            </a:r>
            <a:r>
              <a:rPr lang="en-US" b="1" dirty="0">
                <a:latin typeface="Calibri" panose="020F0502020204030204" pitchFamily="34" charset="0"/>
                <a:ea typeface="Calibri" panose="020F0502020204030204" pitchFamily="34" charset="0"/>
                <a:cs typeface="Times New Roman" panose="02020603050405020304" pitchFamily="18" charset="0"/>
              </a:rPr>
              <a:t>, 66 IDELR 77, 116 LRP 26098, 11-16-1066 (April 15, 2016)</a:t>
            </a:r>
            <a:endParaRPr lang="en-US" dirty="0"/>
          </a:p>
        </p:txBody>
      </p:sp>
      <p:sp>
        <p:nvSpPr>
          <p:cNvPr id="3" name="Content Placeholder 2"/>
          <p:cNvSpPr>
            <a:spLocks noGrp="1"/>
          </p:cNvSpPr>
          <p:nvPr>
            <p:ph idx="1"/>
          </p:nvPr>
        </p:nvSpPr>
        <p:spPr>
          <a:xfrm>
            <a:off x="457200" y="2590800"/>
            <a:ext cx="8229600" cy="3983736"/>
          </a:xfrm>
        </p:spPr>
        <p:txBody>
          <a:bodyPr>
            <a:normAutofit/>
          </a:bodyPr>
          <a:lstStyle/>
          <a:p>
            <a:pPr marL="109728" indent="0">
              <a:buNone/>
            </a:pPr>
            <a:r>
              <a:rPr lang="en-US" dirty="0"/>
              <a:t>The following were concerns the OCR identified in the district’s webpages:</a:t>
            </a:r>
          </a:p>
          <a:p>
            <a:pPr marL="687388" lvl="0" indent="-255588"/>
            <a:r>
              <a:rPr lang="en-US" sz="2400" dirty="0"/>
              <a:t>Lack of textual information for non-text elements</a:t>
            </a:r>
          </a:p>
          <a:p>
            <a:pPr marL="687388" lvl="0" indent="-255588"/>
            <a:r>
              <a:rPr lang="en-US" sz="2400" dirty="0"/>
              <a:t>Main dropdown menus not exposed to assistive technology</a:t>
            </a:r>
          </a:p>
          <a:p>
            <a:pPr marL="687388" lvl="0" indent="-255588"/>
            <a:r>
              <a:rPr lang="en-US" sz="2400" dirty="0"/>
              <a:t>Photo carousel not controllable through the keyboard</a:t>
            </a:r>
          </a:p>
          <a:p>
            <a:pPr marL="687388" indent="-255588"/>
            <a:r>
              <a:rPr lang="en-US" sz="2400" dirty="0"/>
              <a:t>Insufficient color contrast between text and background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4254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590800"/>
            <a:ext cx="8229600" cy="3983736"/>
          </a:xfrm>
        </p:spPr>
        <p:txBody>
          <a:bodyPr>
            <a:normAutofit/>
          </a:bodyPr>
          <a:lstStyle/>
          <a:p>
            <a:pPr marL="109728" indent="0">
              <a:buNone/>
            </a:pPr>
            <a:r>
              <a:rPr lang="en-US" dirty="0">
                <a:latin typeface="Calibri" panose="020F0502020204030204" pitchFamily="34" charset="0"/>
                <a:ea typeface="Calibri" panose="020F0502020204030204" pitchFamily="34" charset="0"/>
                <a:cs typeface="Times New Roman" panose="02020603050405020304" pitchFamily="18" charset="0"/>
              </a:rPr>
              <a:t>Virtual charter school did not provide individuals with disabilities with equal opportunity to participate in or benefit from its web-based education program and access was not as effective as was that provided to other students. Individuals with visual disabilities, learning disabilities, and parents interested in the school with disabilities all had difficulties with web accessibility.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16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590800"/>
            <a:ext cx="8229600" cy="3983736"/>
          </a:xfrm>
        </p:spPr>
        <p:txBody>
          <a:bodyPr>
            <a:normAutofit fontScale="92500" lnSpcReduction="20000"/>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Three students with vision-related disabilities had IEPs that provided for services such as:</a:t>
            </a:r>
          </a:p>
          <a:p>
            <a:pPr marL="830262"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Modified curriculum</a:t>
            </a:r>
          </a:p>
          <a:p>
            <a:pPr marL="830262"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Shortened assignments</a:t>
            </a:r>
          </a:p>
          <a:p>
            <a:pPr marL="830262"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scribe</a:t>
            </a:r>
          </a:p>
          <a:p>
            <a:pPr marL="830262"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Small groups</a:t>
            </a:r>
          </a:p>
          <a:p>
            <a:pPr marL="830262"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Abridged reading</a:t>
            </a:r>
          </a:p>
          <a:p>
            <a:pPr marL="830262"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Large print</a:t>
            </a:r>
          </a:p>
          <a:p>
            <a:pPr marL="830262"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large screen </a:t>
            </a:r>
            <a:r>
              <a:rPr lang="en-US" sz="2400" dirty="0" smtClean="0">
                <a:latin typeface="Calibri" panose="020F0502020204030204" pitchFamily="34" charset="0"/>
                <a:ea typeface="Calibri" panose="020F0502020204030204" pitchFamily="34" charset="0"/>
                <a:cs typeface="Times New Roman" panose="02020603050405020304" pitchFamily="18" charset="0"/>
              </a:rPr>
              <a:t>monitor</a:t>
            </a:r>
          </a:p>
          <a:p>
            <a:pPr marL="830262" marR="0" lvl="0" indent="-342900">
              <a:spcBef>
                <a:spcPts val="0"/>
              </a:spcBef>
              <a:spcAft>
                <a:spcPts val="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Extended time</a:t>
            </a:r>
          </a:p>
          <a:p>
            <a:pPr marL="0" indent="0">
              <a:spcBef>
                <a:spcPts val="0"/>
              </a:spcBef>
              <a:buNone/>
            </a:pPr>
            <a:r>
              <a:rPr lang="en-US" sz="2400" dirty="0"/>
              <a:t>Though the above services were supposed to be provided in their home environment, there was no explanation in the IEP about how the School would provide those things with internet based learning (specifically small groups and a scribe</a:t>
            </a:r>
            <a:r>
              <a:rPr lang="en-US" sz="2400" dirty="0" smtClean="0"/>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87362" marR="0" lvl="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041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362200"/>
            <a:ext cx="8229600" cy="4212336"/>
          </a:xfrm>
        </p:spPr>
        <p:txBody>
          <a:bodyPr>
            <a:normAutofit fontScale="40000" lnSpcReduction="20000"/>
          </a:bodyPr>
          <a:lstStyle/>
          <a:p>
            <a:r>
              <a:rPr lang="en-US" sz="5500" dirty="0"/>
              <a:t>The School had not adopted a web accessibility policy or otherwise articulated standards for ensuring accessibility. OCR reviewed the following webpages:</a:t>
            </a:r>
          </a:p>
          <a:p>
            <a:pPr marL="625475" lvl="0" indent="-255588"/>
            <a:r>
              <a:rPr lang="en-US" sz="5000" dirty="0"/>
              <a:t>Pages on which people are likely to enter the website (homepage)</a:t>
            </a:r>
          </a:p>
          <a:p>
            <a:pPr marL="625475" lvl="0" indent="-255588"/>
            <a:r>
              <a:rPr lang="en-US" sz="5000" dirty="0"/>
              <a:t>Pages with different layouts and functionality</a:t>
            </a:r>
          </a:p>
          <a:p>
            <a:pPr marL="914400" lvl="1" indent="-246063"/>
            <a:r>
              <a:rPr lang="en-US" sz="4500" dirty="0">
                <a:solidFill>
                  <a:schemeClr val="tx1"/>
                </a:solidFill>
              </a:rPr>
              <a:t>Tables, forms, or dynamically generated </a:t>
            </a:r>
            <a:r>
              <a:rPr lang="en-US" sz="4500" dirty="0" smtClean="0">
                <a:solidFill>
                  <a:schemeClr val="tx1"/>
                </a:solidFill>
              </a:rPr>
              <a:t>results</a:t>
            </a:r>
          </a:p>
          <a:p>
            <a:pPr marL="625475" lvl="0" indent="-255588"/>
            <a:r>
              <a:rPr lang="en-US" sz="5000" dirty="0" smtClean="0"/>
              <a:t>Pages </a:t>
            </a:r>
            <a:r>
              <a:rPr lang="en-US" sz="5000" dirty="0"/>
              <a:t>with informative images</a:t>
            </a:r>
          </a:p>
          <a:p>
            <a:pPr marL="914400" lvl="1" indent="-246063"/>
            <a:r>
              <a:rPr lang="en-US" sz="4500" dirty="0">
                <a:solidFill>
                  <a:schemeClr val="tx1"/>
                </a:solidFill>
              </a:rPr>
              <a:t>Diagrams or graphs</a:t>
            </a:r>
          </a:p>
          <a:p>
            <a:pPr marL="625475" lvl="0" indent="-255588"/>
            <a:r>
              <a:rPr lang="en-US" sz="5000" dirty="0"/>
              <a:t>Pages with scripts or application that perform a particular task or function</a:t>
            </a:r>
          </a:p>
          <a:p>
            <a:pPr marL="625475" lvl="0" indent="-255588"/>
            <a:r>
              <a:rPr lang="en-US" sz="5000" dirty="0"/>
              <a:t>Pages most likely to garner the most traffic from visitors and/or which provide the most important information regarding the program</a:t>
            </a:r>
          </a:p>
          <a:p>
            <a:pPr marL="914400" lvl="1" indent="-246063"/>
            <a:r>
              <a:rPr lang="en-US" sz="4500" dirty="0" smtClean="0">
                <a:solidFill>
                  <a:schemeClr val="tx1"/>
                </a:solidFill>
              </a:rPr>
              <a:t>Information </a:t>
            </a:r>
            <a:r>
              <a:rPr lang="en-US" sz="4500" dirty="0">
                <a:solidFill>
                  <a:schemeClr val="tx1"/>
                </a:solidFill>
              </a:rPr>
              <a:t>pertaining to admissions, curriculum requirements, code of conduct, and extra-curricular activities</a:t>
            </a:r>
            <a:endParaRPr lang="en-US" sz="45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352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362200"/>
            <a:ext cx="8229600" cy="4212336"/>
          </a:xfrm>
        </p:spPr>
        <p:txBody>
          <a:bodyPr>
            <a:normAutofit/>
          </a:bodyPr>
          <a:lstStyle/>
          <a:p>
            <a:r>
              <a:rPr lang="en-US" dirty="0"/>
              <a:t>OCR also selected a sampling of classes in the School’s online learning environment based on the enrollment of the three students with visual impairments, including classes from the high school, middle school, and elementary school and classes that spanned a variety of disciplines, such as science, language arts, math, and government.</a:t>
            </a:r>
            <a:endParaRPr lang="en-US" sz="45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1906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362200"/>
            <a:ext cx="8229600" cy="4212336"/>
          </a:xfrm>
        </p:spPr>
        <p:txBody>
          <a:bodyPr>
            <a:normAutofit fontScale="85000" lnSpcReduction="10000"/>
          </a:bodyPr>
          <a:lstStyle/>
          <a:p>
            <a:pPr marL="0" marR="0">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OCR found a number of concerns:</a:t>
            </a:r>
          </a:p>
          <a:p>
            <a:pPr marL="457200" marR="0" lvl="0" indent="-230188">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website contained some images without text equivalents, making content inaccessible to screen reading software, non-visual browsers, and Braille readers. </a:t>
            </a:r>
          </a:p>
          <a:p>
            <a:pPr marL="457200" marR="0" lvl="0" indent="-230188">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Some photographs throughout the School’s website and its media library were inaccessible. Images posted by teachers within the online learning environment lacked text equivalents.</a:t>
            </a:r>
          </a:p>
          <a:p>
            <a:pPr marL="742950" marR="0" lvl="1" indent="-285750">
              <a:spcBef>
                <a:spcPts val="0"/>
              </a:spcBef>
              <a:spcAft>
                <a:spcPts val="0"/>
              </a:spcAft>
              <a:buFont typeface="Courier New" panose="02070309020205020404" pitchFamily="49" charset="0"/>
              <a:buChar char="o"/>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 one class a teacher provided no alternative text for over 1,400 images.</a:t>
            </a:r>
          </a:p>
          <a:p>
            <a:pPr marL="457200" marR="0" lvl="0" indent="-230188">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Teachers directed students to lessons on external websites that lacked text equivalents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567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r>
              <a:rPr lang="en-US" b="1" dirty="0" smtClean="0">
                <a:latin typeface="Calibri" panose="020F0502020204030204" pitchFamily="34" charset="0"/>
                <a:ea typeface="Calibri" panose="020F0502020204030204" pitchFamily="34" charset="0"/>
                <a:cs typeface="Times New Roman" panose="02020603050405020304" pitchFamily="18" charset="0"/>
              </a:rPr>
              <a:t>)  CONT.</a:t>
            </a:r>
            <a:endParaRPr lang="en-US" dirty="0"/>
          </a:p>
        </p:txBody>
      </p:sp>
      <p:sp>
        <p:nvSpPr>
          <p:cNvPr id="3" name="Content Placeholder 2"/>
          <p:cNvSpPr>
            <a:spLocks noGrp="1"/>
          </p:cNvSpPr>
          <p:nvPr>
            <p:ph idx="1"/>
          </p:nvPr>
        </p:nvSpPr>
        <p:spPr>
          <a:xfrm>
            <a:off x="457200" y="2362200"/>
            <a:ext cx="8229600" cy="4212336"/>
          </a:xfrm>
        </p:spPr>
        <p:txBody>
          <a:bodyPr>
            <a:normAutofit fontScale="85000" lnSpcReduction="10000"/>
          </a:bodyPr>
          <a:lstStyle/>
          <a:p>
            <a:pPr marL="457200" marR="0" lvl="0" indent="-230188">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Documents </a:t>
            </a:r>
            <a:r>
              <a:rPr lang="en-US" dirty="0">
                <a:latin typeface="Calibri" panose="020F0502020204030204" pitchFamily="34" charset="0"/>
                <a:ea typeface="Calibri" panose="020F0502020204030204" pitchFamily="34" charset="0"/>
                <a:cs typeface="Times New Roman" panose="02020603050405020304" pitchFamily="18" charset="0"/>
              </a:rPr>
              <a:t>posted on the School’s website, including the curriculum catalog, application packet, and program information for the Branching Program, were all posted in PDF format, but the PDFs were not properly tagged for the document to be accessible.</a:t>
            </a:r>
          </a:p>
          <a:p>
            <a:pPr marL="457200" marR="0" lvl="0" indent="-230188">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website used color and font sizes in areas of critical program information, such as the online Enrollment Application and its Calendar of Events, that may not be accessible to persons with disabilities</a:t>
            </a:r>
          </a:p>
          <a:p>
            <a:pPr marL="461963" indent="-234950"/>
            <a:r>
              <a:rPr lang="en-US" dirty="0">
                <a:latin typeface="Calibri" panose="020F0502020204030204" pitchFamily="34" charset="0"/>
                <a:ea typeface="Calibri" panose="020F0502020204030204" pitchFamily="34" charset="0"/>
                <a:cs typeface="Times New Roman" panose="02020603050405020304" pitchFamily="18" charset="0"/>
              </a:rPr>
              <a:t>Electronic forms used by the School to be completed online were not constructed so that persons using assistive technology could complete and submit the </a:t>
            </a:r>
            <a:r>
              <a:rPr lang="en-US" dirty="0" smtClean="0">
                <a:latin typeface="Calibri" panose="020F0502020204030204" pitchFamily="34" charset="0"/>
                <a:ea typeface="Calibri" panose="020F0502020204030204" pitchFamily="34" charset="0"/>
                <a:cs typeface="Times New Roman" panose="02020603050405020304" pitchFamily="18" charset="0"/>
              </a:rPr>
              <a:t>forms.</a:t>
            </a:r>
            <a:endParaRPr lang="en-US" sz="9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548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362200"/>
            <a:ext cx="8229600" cy="4212336"/>
          </a:xfrm>
        </p:spPr>
        <p:txBody>
          <a:bodyPr>
            <a:normAutofit fontScale="85000" lnSpcReduction="20000"/>
          </a:bodyPr>
          <a:lstStyle/>
          <a:p>
            <a:r>
              <a:rPr lang="en-US" sz="3100" dirty="0"/>
              <a:t>Other factors that impacted the ease of use and/or access to content located on the schools website included: </a:t>
            </a:r>
          </a:p>
          <a:p>
            <a:pPr marL="687388" lvl="0" indent="-255588"/>
            <a:r>
              <a:rPr lang="en-US" dirty="0"/>
              <a:t>Dropdown menus of the main navigation bar not available to users who must navigate with a keyboard</a:t>
            </a:r>
          </a:p>
          <a:p>
            <a:pPr marL="687388" lvl="0" indent="-255588"/>
            <a:r>
              <a:rPr lang="en-US" dirty="0"/>
              <a:t>Lack of a method for a user to skip repetitive navigation links</a:t>
            </a:r>
          </a:p>
          <a:p>
            <a:pPr marL="687388" lvl="0" indent="-255588"/>
            <a:r>
              <a:rPr lang="en-US" dirty="0"/>
              <a:t>Including a photo gallery without text equivalents</a:t>
            </a:r>
          </a:p>
          <a:p>
            <a:pPr marL="687388" lvl="0" indent="-255588"/>
            <a:r>
              <a:rPr lang="en-US" dirty="0"/>
              <a:t>Pages not organized so that they were readable without requiring an associated style sheet, and </a:t>
            </a:r>
          </a:p>
          <a:p>
            <a:pPr marL="687388" indent="-255588"/>
            <a:r>
              <a:rPr lang="en-US" dirty="0"/>
              <a:t>Videos and other multimedia without accessible features, such as keyboard-only controls, audio descriptions, and text captions synchronized with the video images</a:t>
            </a:r>
            <a:endParaRPr lang="en-US" sz="9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0623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362200"/>
            <a:ext cx="8229600" cy="4212336"/>
          </a:xfrm>
        </p:spPr>
        <p:txBody>
          <a:bodyPr>
            <a:normAutofit fontScale="85000" lnSpcReduction="20000"/>
          </a:bodyPr>
          <a:lstStyle/>
          <a:p>
            <a:r>
              <a:rPr lang="en-US" sz="3100" dirty="0"/>
              <a:t>Factors impacting the ease of use and/or access to content located on the School’s online learning environment included:</a:t>
            </a:r>
          </a:p>
          <a:p>
            <a:pPr marL="687388" lvl="0" indent="-255588"/>
            <a:r>
              <a:rPr lang="en-US" dirty="0"/>
              <a:t>Course content, class assignments, instructions, or other critical information provided in inaccessible PDF format</a:t>
            </a:r>
          </a:p>
          <a:p>
            <a:pPr marL="687388" lvl="0" indent="-255588"/>
            <a:r>
              <a:rPr lang="en-US" dirty="0"/>
              <a:t>Videos and other multimedia without accessible features, such as keyboard-only controls, audio descriptions, and text captions synchronized with the video images</a:t>
            </a:r>
          </a:p>
          <a:p>
            <a:pPr marL="687388" lvl="0" indent="-255588"/>
            <a:r>
              <a:rPr lang="en-US" dirty="0"/>
              <a:t>Assignments and quizzes not available to users who must navigate with a keyboard</a:t>
            </a:r>
          </a:p>
          <a:p>
            <a:pPr marL="687388" lvl="0" indent="-255588"/>
            <a:r>
              <a:rPr lang="en-US" dirty="0"/>
              <a:t>Pictures and other images lacking text equivalents, and</a:t>
            </a:r>
          </a:p>
          <a:p>
            <a:pPr marL="687388" lvl="0" indent="-255588"/>
            <a:r>
              <a:rPr lang="en-US" dirty="0"/>
              <a:t>Assigned lessons provided by linking inaccessible, third-party content on external </a:t>
            </a:r>
            <a:r>
              <a:rPr lang="en-US" dirty="0" smtClean="0"/>
              <a:t>websites</a:t>
            </a:r>
            <a:r>
              <a:rPr lang="en-US" dirty="0"/>
              <a:t> </a:t>
            </a:r>
          </a:p>
        </p:txBody>
      </p:sp>
    </p:spTree>
    <p:extLst>
      <p:ext uri="{BB962C8B-B14F-4D97-AF65-F5344CB8AC3E}">
        <p14:creationId xmlns:p14="http://schemas.microsoft.com/office/powerpoint/2010/main" val="11780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362200"/>
            <a:ext cx="8229600" cy="4212336"/>
          </a:xfrm>
        </p:spPr>
        <p:txBody>
          <a:bodyPr>
            <a:normAutofit/>
          </a:bodyPr>
          <a:lstStyle/>
          <a:p>
            <a:pPr marL="109728" indent="0">
              <a:buNone/>
            </a:pPr>
            <a:r>
              <a:rPr lang="en-US" dirty="0"/>
              <a:t>OCR determined that the School’s website and online learning environment did not comply with the Accessibility Standards and are not accessible – it is a virtual school and the School has not made its website accessible. </a:t>
            </a:r>
          </a:p>
        </p:txBody>
      </p:sp>
    </p:spTree>
    <p:extLst>
      <p:ext uri="{BB962C8B-B14F-4D97-AF65-F5344CB8AC3E}">
        <p14:creationId xmlns:p14="http://schemas.microsoft.com/office/powerpoint/2010/main" val="948385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382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Greater Emphasis on Technology in Schools - ESSA</a:t>
            </a:r>
            <a:endParaRPr lang="en-US" dirty="0"/>
          </a:p>
        </p:txBody>
      </p:sp>
      <p:sp>
        <p:nvSpPr>
          <p:cNvPr id="3" name="Content Placeholder 2"/>
          <p:cNvSpPr>
            <a:spLocks noGrp="1"/>
          </p:cNvSpPr>
          <p:nvPr>
            <p:ph idx="1"/>
          </p:nvPr>
        </p:nvSpPr>
        <p:spPr>
          <a:xfrm>
            <a:off x="457200" y="1752600"/>
            <a:ext cx="7086600" cy="4724400"/>
          </a:xfrm>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Providing educators, school leaders, and administrators with the professional learning tools, devises, content, and resources to:</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Personalize learning to improve student academic achievement;</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Discover, adapt, and share relevant high-quality educational resources;</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Use technology effectively in the classroom, including by administering computer-based assessments and blended learning strategies; and</a:t>
            </a:r>
          </a:p>
          <a:p>
            <a:r>
              <a:rPr lang="en-US" dirty="0">
                <a:latin typeface="Calibri" panose="020F0502020204030204" pitchFamily="34" charset="0"/>
                <a:ea typeface="Calibri" panose="020F0502020204030204" pitchFamily="34" charset="0"/>
                <a:cs typeface="Times New Roman" panose="02020603050405020304" pitchFamily="18" charset="0"/>
              </a:rPr>
              <a:t>Implement and support school- and district-wide approaches for using technology to inform instruction, support teacher collaboration, and personalize learning</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981200"/>
            <a:ext cx="1323975" cy="1990725"/>
          </a:xfrm>
          <a:prstGeom prst="rect">
            <a:avLst/>
          </a:prstGeom>
        </p:spPr>
      </p:pic>
    </p:spTree>
    <p:extLst>
      <p:ext uri="{BB962C8B-B14F-4D97-AF65-F5344CB8AC3E}">
        <p14:creationId xmlns:p14="http://schemas.microsoft.com/office/powerpoint/2010/main" val="2012926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r>
              <a:rPr lang="en-US" b="1" i="1" dirty="0">
                <a:latin typeface="Calibri" panose="020F0502020204030204" pitchFamily="34" charset="0"/>
                <a:ea typeface="Calibri" panose="020F0502020204030204" pitchFamily="34" charset="0"/>
                <a:cs typeface="Times New Roman" panose="02020603050405020304" pitchFamily="18" charset="0"/>
              </a:rPr>
              <a:t>Virtual Community Schools of </a:t>
            </a:r>
            <a:r>
              <a:rPr lang="en-US" b="1" i="1" dirty="0" smtClean="0">
                <a:latin typeface="Calibri" panose="020F0502020204030204" pitchFamily="34" charset="0"/>
                <a:ea typeface="Calibri" panose="020F0502020204030204" pitchFamily="34" charset="0"/>
                <a:cs typeface="Times New Roman" panose="02020603050405020304" pitchFamily="18" charset="0"/>
              </a:rPr>
              <a:t>Ohio v</a:t>
            </a:r>
            <a:r>
              <a:rPr lang="en-US" b="1" i="1" dirty="0">
                <a:latin typeface="Calibri" panose="020F0502020204030204" pitchFamily="34" charset="0"/>
                <a:ea typeface="Calibri" panose="020F0502020204030204" pitchFamily="34" charset="0"/>
                <a:cs typeface="Times New Roman" panose="02020603050405020304" pitchFamily="18" charset="0"/>
              </a:rPr>
              <a:t>. OCR</a:t>
            </a:r>
            <a:r>
              <a:rPr lang="en-US" b="1" dirty="0">
                <a:latin typeface="Calibri" panose="020F0502020204030204" pitchFamily="34" charset="0"/>
                <a:ea typeface="Calibri" panose="020F0502020204030204" pitchFamily="34" charset="0"/>
                <a:cs typeface="Times New Roman" panose="02020603050405020304" pitchFamily="18" charset="0"/>
              </a:rPr>
              <a:t>, 62 IDELR 124, 113 LRP 44971, 15-11-5002 (November 6, 2013)</a:t>
            </a:r>
            <a:endParaRPr lang="en-US" dirty="0"/>
          </a:p>
        </p:txBody>
      </p:sp>
      <p:sp>
        <p:nvSpPr>
          <p:cNvPr id="3" name="Content Placeholder 2"/>
          <p:cNvSpPr>
            <a:spLocks noGrp="1"/>
          </p:cNvSpPr>
          <p:nvPr>
            <p:ph idx="1"/>
          </p:nvPr>
        </p:nvSpPr>
        <p:spPr>
          <a:xfrm>
            <a:off x="457200" y="2362200"/>
            <a:ext cx="8229600" cy="4212336"/>
          </a:xfrm>
        </p:spPr>
        <p:txBody>
          <a:bodyPr>
            <a:normAutofit fontScale="85000" lnSpcReduction="20000"/>
          </a:bodyPr>
          <a:lstStyle/>
          <a:p>
            <a:r>
              <a:rPr lang="en-US" sz="3100" dirty="0"/>
              <a:t>Relevant sections from the Resolution Agreement:</a:t>
            </a:r>
          </a:p>
          <a:p>
            <a:pPr marL="742950" lvl="0" indent="-255588"/>
            <a:r>
              <a:rPr lang="en-US" dirty="0"/>
              <a:t>“Accessible” means that a person with a disability is afforded the opportunity to acquire the same information, engage in the same interactions, and enjoy the same services as a person without a disability in an equally effective and equally integrated manner, with substantially equivalent ease of use.</a:t>
            </a:r>
          </a:p>
          <a:p>
            <a:pPr marL="742950" lvl="0" indent="-255588"/>
            <a:r>
              <a:rPr lang="en-US" dirty="0"/>
              <a:t>A person with a disability must be able to obtain the information as fully, equally, and independently as a person without a disability.</a:t>
            </a:r>
          </a:p>
          <a:p>
            <a:pPr marL="742950" indent="-255588"/>
            <a:r>
              <a:rPr lang="en-US" dirty="0"/>
              <a:t>Identify and adopt the specific technical standards it will use to determine whether electronic and information technologies are accessible.</a:t>
            </a:r>
          </a:p>
        </p:txBody>
      </p:sp>
    </p:spTree>
    <p:extLst>
      <p:ext uri="{BB962C8B-B14F-4D97-AF65-F5344CB8AC3E}">
        <p14:creationId xmlns:p14="http://schemas.microsoft.com/office/powerpoint/2010/main" val="2237816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QUESTIONS???</a:t>
            </a:r>
            <a:endParaRPr lang="en-US" sz="4400" b="1" dirty="0"/>
          </a:p>
        </p:txBody>
      </p:sp>
      <p:sp>
        <p:nvSpPr>
          <p:cNvPr id="3" name="Content Placeholder 2"/>
          <p:cNvSpPr>
            <a:spLocks noGrp="1"/>
          </p:cNvSpPr>
          <p:nvPr>
            <p:ph idx="1"/>
          </p:nvPr>
        </p:nvSpPr>
        <p:spPr>
          <a:xfrm>
            <a:off x="1143000" y="2133600"/>
            <a:ext cx="6400800" cy="4325112"/>
          </a:xfrm>
        </p:spPr>
        <p:txBody>
          <a:bodyPr>
            <a:normAutofit/>
          </a:bodyPr>
          <a:lstStyle/>
          <a:p>
            <a:pPr marL="109728" indent="0" algn="ctr">
              <a:buNone/>
            </a:pPr>
            <a:endParaRPr lang="en-US" dirty="0" smtClean="0"/>
          </a:p>
          <a:p>
            <a:pPr marL="0" indent="0" algn="ctr">
              <a:buNone/>
            </a:pPr>
            <a:r>
              <a:rPr lang="en-US" b="1" dirty="0" smtClean="0"/>
              <a:t>Monica J. Conrad</a:t>
            </a:r>
          </a:p>
          <a:p>
            <a:pPr marL="0" indent="0" algn="ctr">
              <a:buNone/>
            </a:pPr>
            <a:r>
              <a:rPr lang="en-US" dirty="0" smtClean="0"/>
              <a:t>(219) 648-2072</a:t>
            </a:r>
          </a:p>
          <a:p>
            <a:pPr marL="0" indent="0" algn="ctr">
              <a:buNone/>
            </a:pPr>
            <a:r>
              <a:rPr lang="en-US" dirty="0" smtClean="0">
                <a:hlinkClick r:id="rId3"/>
              </a:rPr>
              <a:t>mconrad@lewis-kappes.com</a:t>
            </a:r>
            <a:r>
              <a:rPr lang="en-US" dirty="0" smtClean="0"/>
              <a:t> </a:t>
            </a:r>
            <a:endParaRPr lang="en-US" dirty="0"/>
          </a:p>
          <a:p>
            <a:pPr marL="0" indent="0">
              <a:buNone/>
            </a:pPr>
            <a:endParaRPr lang="en-US" b="1" dirty="0" smtClean="0"/>
          </a:p>
          <a:p>
            <a:endParaRPr lang="en-US" dirty="0"/>
          </a:p>
        </p:txBody>
      </p:sp>
      <p:sp>
        <p:nvSpPr>
          <p:cNvPr id="4" name="Slide Number Placeholder 3"/>
          <p:cNvSpPr>
            <a:spLocks noGrp="1"/>
          </p:cNvSpPr>
          <p:nvPr>
            <p:ph type="sldNum" sz="quarter" idx="12"/>
          </p:nvPr>
        </p:nvSpPr>
        <p:spPr/>
        <p:txBody>
          <a:bodyPr/>
          <a:lstStyle/>
          <a:p>
            <a:pPr>
              <a:defRPr/>
            </a:pPr>
            <a:fld id="{C121CA9F-B4BD-47A3-9342-1701802CD80F}" type="slidenum">
              <a:rPr lang="en-US" smtClean="0"/>
              <a:pPr>
                <a:defRPr/>
              </a:pPr>
              <a:t>51</a:t>
            </a:fld>
            <a:endParaRPr lang="en-US" dirty="0"/>
          </a:p>
        </p:txBody>
      </p:sp>
      <p:pic>
        <p:nvPicPr>
          <p:cNvPr id="5" name="Picture 4" descr="P:\logo\Correct new logo\LK_logo_small_2014.jpg"/>
          <p:cNvPicPr/>
          <p:nvPr/>
        </p:nvPicPr>
        <p:blipFill rotWithShape="1">
          <a:blip r:embed="rId4" cstate="print">
            <a:extLst>
              <a:ext uri="{28A0092B-C50C-407E-A947-70E740481C1C}">
                <a14:useLocalDpi xmlns:a14="http://schemas.microsoft.com/office/drawing/2010/main" val="0"/>
              </a:ext>
            </a:extLst>
          </a:blip>
          <a:srcRect b="8691"/>
          <a:stretch/>
        </p:blipFill>
        <p:spPr bwMode="auto">
          <a:xfrm>
            <a:off x="8247413" y="5867400"/>
            <a:ext cx="609600" cy="805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97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382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Greater Emphasis on Technology in Schools - ESSA</a:t>
            </a:r>
            <a:endParaRPr lang="en-US" dirty="0"/>
          </a:p>
        </p:txBody>
      </p:sp>
      <p:sp>
        <p:nvSpPr>
          <p:cNvPr id="3" name="Content Placeholder 2"/>
          <p:cNvSpPr>
            <a:spLocks noGrp="1"/>
          </p:cNvSpPr>
          <p:nvPr>
            <p:ph idx="1"/>
          </p:nvPr>
        </p:nvSpPr>
        <p:spPr>
          <a:xfrm>
            <a:off x="457200" y="1752600"/>
            <a:ext cx="7086600" cy="4724400"/>
          </a:xfrm>
        </p:spPr>
        <p:txBody>
          <a:bodyPr>
            <a:normAutofit/>
          </a:bodyPr>
          <a:lstStyle/>
          <a:p>
            <a:pPr marL="0" marR="0" lvl="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Building technological capacity and infrastructure, which may include:</a:t>
            </a:r>
          </a:p>
          <a:p>
            <a:pPr marL="742950" marR="0" lvl="1" indent="-331788">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Procuring content and ensuring content quality and </a:t>
            </a:r>
          </a:p>
          <a:p>
            <a:pPr marL="742950" lvl="1" indent="-331788">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Purchasing devices, equipment, and software applications in order to address readiness shortfalls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981200"/>
            <a:ext cx="1323975" cy="1990725"/>
          </a:xfrm>
          <a:prstGeom prst="rect">
            <a:avLst/>
          </a:prstGeom>
        </p:spPr>
      </p:pic>
    </p:spTree>
    <p:extLst>
      <p:ext uri="{BB962C8B-B14F-4D97-AF65-F5344CB8AC3E}">
        <p14:creationId xmlns:p14="http://schemas.microsoft.com/office/powerpoint/2010/main" val="74272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382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Greater Emphasis on Technology in Schools - ESSA</a:t>
            </a:r>
            <a:endParaRPr lang="en-US" dirty="0"/>
          </a:p>
        </p:txBody>
      </p:sp>
      <p:sp>
        <p:nvSpPr>
          <p:cNvPr id="3" name="Content Placeholder 2"/>
          <p:cNvSpPr>
            <a:spLocks noGrp="1"/>
          </p:cNvSpPr>
          <p:nvPr>
            <p:ph idx="1"/>
          </p:nvPr>
        </p:nvSpPr>
        <p:spPr>
          <a:xfrm>
            <a:off x="457200" y="1752600"/>
            <a:ext cx="7086600" cy="4724400"/>
          </a:xfrm>
        </p:spPr>
        <p:txBody>
          <a:bodyPr>
            <a:norm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Developing or using effective or innovative strategies for the delivery of specialized or rigorous academic courses and curricula through the use of technology, including digital learning technologies and assistive technology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981200"/>
            <a:ext cx="1323975" cy="1990725"/>
          </a:xfrm>
          <a:prstGeom prst="rect">
            <a:avLst/>
          </a:prstGeom>
        </p:spPr>
      </p:pic>
    </p:spTree>
    <p:extLst>
      <p:ext uri="{BB962C8B-B14F-4D97-AF65-F5344CB8AC3E}">
        <p14:creationId xmlns:p14="http://schemas.microsoft.com/office/powerpoint/2010/main" val="2718809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382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Greater Emphasis on Technology in Schools - ESSA</a:t>
            </a:r>
            <a:endParaRPr lang="en-US" dirty="0"/>
          </a:p>
        </p:txBody>
      </p:sp>
      <p:sp>
        <p:nvSpPr>
          <p:cNvPr id="3" name="Content Placeholder 2"/>
          <p:cNvSpPr>
            <a:spLocks noGrp="1"/>
          </p:cNvSpPr>
          <p:nvPr>
            <p:ph idx="1"/>
          </p:nvPr>
        </p:nvSpPr>
        <p:spPr>
          <a:xfrm>
            <a:off x="457200" y="1752600"/>
            <a:ext cx="7086600" cy="4724400"/>
          </a:xfrm>
        </p:spPr>
        <p:txBody>
          <a:bodyPr>
            <a:normAutofit fontScale="77500" lnSpcReduction="20000"/>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Carrying out blended learning projects, which shall include:</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Planning activities, which may include development of new instructional models (including blended learning technology software and platforms), the purchase of digital instructional resources, initial professional development activities, and one-time information technology purchases, except that such expenditures may not include expenditures related to significant construction or renovation of facilities; or</a:t>
            </a:r>
          </a:p>
          <a:p>
            <a:r>
              <a:rPr lang="en-US" dirty="0">
                <a:latin typeface="Calibri" panose="020F0502020204030204" pitchFamily="34" charset="0"/>
                <a:ea typeface="Calibri" panose="020F0502020204030204" pitchFamily="34" charset="0"/>
                <a:cs typeface="Times New Roman" panose="02020603050405020304" pitchFamily="18" charset="0"/>
              </a:rPr>
              <a:t>Ongoing professional development for teachers, principals, other school leaders, or other personnel involved in the project that is designed to support the implementation and academic success of the project;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981200"/>
            <a:ext cx="1323975" cy="1990725"/>
          </a:xfrm>
          <a:prstGeom prst="rect">
            <a:avLst/>
          </a:prstGeom>
        </p:spPr>
      </p:pic>
    </p:spTree>
    <p:extLst>
      <p:ext uri="{BB962C8B-B14F-4D97-AF65-F5344CB8AC3E}">
        <p14:creationId xmlns:p14="http://schemas.microsoft.com/office/powerpoint/2010/main" val="394800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38200"/>
          </a:xfrm>
        </p:spPr>
        <p:txBody>
          <a:bodyPr>
            <a:normAutofit fontScale="90000"/>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Greater Emphasis on Technology in Schools - ESSA</a:t>
            </a:r>
            <a:endParaRPr lang="en-US" dirty="0"/>
          </a:p>
        </p:txBody>
      </p:sp>
      <p:sp>
        <p:nvSpPr>
          <p:cNvPr id="3" name="Content Placeholder 2"/>
          <p:cNvSpPr>
            <a:spLocks noGrp="1"/>
          </p:cNvSpPr>
          <p:nvPr>
            <p:ph idx="1"/>
          </p:nvPr>
        </p:nvSpPr>
        <p:spPr>
          <a:xfrm>
            <a:off x="457200" y="1752600"/>
            <a:ext cx="7086600" cy="4724400"/>
          </a:xfrm>
        </p:spPr>
        <p:txBody>
          <a:bodyPr>
            <a:norm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Providing professional development in the use of technology (which may be provided through partnerships with outside organizations) to enable teachers and instructional leaders to increase student achievement in the areas of science, technology, engineering, and mathematics, including computer science;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981200"/>
            <a:ext cx="1323975" cy="1990725"/>
          </a:xfrm>
          <a:prstGeom prst="rect">
            <a:avLst/>
          </a:prstGeom>
        </p:spPr>
      </p:pic>
    </p:spTree>
    <p:extLst>
      <p:ext uri="{BB962C8B-B14F-4D97-AF65-F5344CB8AC3E}">
        <p14:creationId xmlns:p14="http://schemas.microsoft.com/office/powerpoint/2010/main" val="184140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2">
      <a:dk1>
        <a:sysClr val="windowText" lastClr="000000"/>
      </a:dk1>
      <a:lt1>
        <a:sysClr val="window" lastClr="FFFFFF"/>
      </a:lt1>
      <a:dk2>
        <a:srgbClr val="424456"/>
      </a:dk2>
      <a:lt2>
        <a:srgbClr val="DEDEDE"/>
      </a:lt2>
      <a:accent1>
        <a:srgbClr val="339933"/>
      </a:accent1>
      <a:accent2>
        <a:srgbClr val="006600"/>
      </a:accent2>
      <a:accent3>
        <a:srgbClr val="267226"/>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1269</TotalTime>
  <Words>3731</Words>
  <Application>Microsoft Office PowerPoint</Application>
  <PresentationFormat>On-screen Show (4:3)</PresentationFormat>
  <Paragraphs>247</Paragraphs>
  <Slides>51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Courier New</vt:lpstr>
      <vt:lpstr>Georgia</vt:lpstr>
      <vt:lpstr>Symbol</vt:lpstr>
      <vt:lpstr>Times New Roman</vt:lpstr>
      <vt:lpstr>Wingdings</vt:lpstr>
      <vt:lpstr>Wingdings 2</vt:lpstr>
      <vt:lpstr>Urban</vt:lpstr>
      <vt:lpstr>Technology Accessibility and eLearning Resources</vt:lpstr>
      <vt:lpstr>Overview of Topics </vt:lpstr>
      <vt:lpstr>PowerPoint Presentation</vt:lpstr>
      <vt:lpstr>Greater Emphasis on Technology in Schools - ESSA</vt:lpstr>
      <vt:lpstr>Greater Emphasis on Technology in Schools - ESSA</vt:lpstr>
      <vt:lpstr>Greater Emphasis on Technology in Schools - ESSA</vt:lpstr>
      <vt:lpstr>Greater Emphasis on Technology in Schools - ESSA</vt:lpstr>
      <vt:lpstr>Greater Emphasis on Technology in Schools - ESSA</vt:lpstr>
      <vt:lpstr>Greater Emphasis on Technology in Schools - ESSA</vt:lpstr>
      <vt:lpstr>Greater Emphasis on Technology in Schools - ESSA</vt:lpstr>
      <vt:lpstr>Electronic Books,  Electronic Book Readers,  &amp; Virtual Learning</vt:lpstr>
      <vt:lpstr>Dear Colleague Letter re:  Public Virtual Schools  August 5, 2016, OSER</vt:lpstr>
      <vt:lpstr>Dear Colleague Letter re:  Public Virtual Schools  August 5, 2016, OSER</vt:lpstr>
      <vt:lpstr>Dear Colleague Letter re:  Public Virtual Schools  August 5, 2016, OSER (Cont.)</vt:lpstr>
      <vt:lpstr>Dear Colleague Letter re:  Public Virtual Schools  August 5, 2016, OSER (Cont.)</vt:lpstr>
      <vt:lpstr>Dear Colleague Letter – Electronic Book Readers</vt:lpstr>
      <vt:lpstr>Dear Colleague Letter – Electronic Book Readers</vt:lpstr>
      <vt:lpstr>Dear Colleague Letter – Electronic Book Readers</vt:lpstr>
      <vt:lpstr>Example  Case Western University using Kindle DX</vt:lpstr>
      <vt:lpstr>Case Western University using Kindle DX</vt:lpstr>
      <vt:lpstr>PowerPoint Presentation</vt:lpstr>
      <vt:lpstr>DOE FAQ from DCL on Electronic Book Readers</vt:lpstr>
      <vt:lpstr>DOE FAQ about DCL on Electronic Book Readers</vt:lpstr>
      <vt:lpstr>DOE FAQ about DCL on Electronic Book Readers</vt:lpstr>
      <vt:lpstr>DOE FAQ about DCL on Electronic Book Readers</vt:lpstr>
      <vt:lpstr>DOE FAQ about DCL on Electronic Book Readers</vt:lpstr>
      <vt:lpstr>DOE FAQ about DCL on Electronic Book Readers</vt:lpstr>
      <vt:lpstr>DOE FAQ about DCL on Electronic Book Readers</vt:lpstr>
      <vt:lpstr>Relevant questions are:</vt:lpstr>
      <vt:lpstr>PowerPoint Presentation</vt:lpstr>
      <vt:lpstr>ADA Best Practices Tool Kit for State and Local Governments – Chapter 5: Website Accessibility under Title II of the ADA</vt:lpstr>
      <vt:lpstr>ADA Best Practices Tool Kit for State and Local Governments – Chapter 5: Website Accessibility under Title II of the ADA</vt:lpstr>
      <vt:lpstr>ADA Best Practices Tool Kit for State and Local Governments – Chapter 5: Website Accessibility under Title II of the ADA</vt:lpstr>
      <vt:lpstr>ADA Best Practices Tool Kit for State and Local Governments – Chapter 5: Website Accessibility under Title II of the ADA</vt:lpstr>
      <vt:lpstr>ADA Best Practices Tool Kit for State and Local Governments – Chapter 5: Website Accessibility under Title II of the ADA</vt:lpstr>
      <vt:lpstr>ADA Best Practices Tool Kit for State and Local Governments – Chapter 5: Website Accessibility under Title II of the ADA</vt:lpstr>
      <vt:lpstr>ADA Website Accessbility</vt:lpstr>
      <vt:lpstr>ADA Website Accessbility</vt:lpstr>
      <vt:lpstr>Southeastern (VA) Cooperative Educational Program v. Office of Civil Rights, 66 IDELR 77, 116 LRP 26098, 11-16-1066 (April 15, 2016)</vt:lpstr>
      <vt:lpstr>Southeastern (VA) Cooperative Educational Program v. Office of Civil Rights, 66 IDELR 77, 116 LRP 26098, 11-16-1066 (April 15, 2016)</vt:lpstr>
      <vt:lpstr>Virtual Community Schools of Ohio v. OCR, 62 IDELR 124, 113 LRP 44971, 15-11-5002 (November 6, 2013)</vt:lpstr>
      <vt:lpstr>Virtual Community Schools of Ohio v. OCR, 62 IDELR 124, 113 LRP 44971, 15-11-5002 (November 6, 2013)</vt:lpstr>
      <vt:lpstr>Virtual Community Schools of Ohio v. OCR, 62 IDELR 124, 113 LRP 44971, 15-11-5002 (November 6, 2013)</vt:lpstr>
      <vt:lpstr>Virtual Community Schools of Ohio v. OCR, 62 IDELR 124, 113 LRP 44971, 15-11-5002 (November 6, 2013)</vt:lpstr>
      <vt:lpstr>Virtual Community Schools of Ohio v. OCR, 62 IDELR 124, 113 LRP 44971, 15-11-5002 (November 6, 2013)</vt:lpstr>
      <vt:lpstr>Virtual Community Schools of Ohio v. OCR, 62 IDELR 124, 113 LRP 44971, 15-11-5002 (November 6, 2013)  CONT.</vt:lpstr>
      <vt:lpstr>Virtual Community Schools of Ohio v. OCR, 62 IDELR 124, 113 LRP 44971, 15-11-5002 (November 6, 2013)</vt:lpstr>
      <vt:lpstr>Virtual Community Schools of Ohio v. OCR, 62 IDELR 124, 113 LRP 44971, 15-11-5002 (November 6, 2013)</vt:lpstr>
      <vt:lpstr>Virtual Community Schools of Ohio v. OCR, 62 IDELR 124, 113 LRP 44971, 15-11-5002 (November 6, 2013)</vt:lpstr>
      <vt:lpstr>Virtual Community Schools of Ohio v. OCR, 62 IDELR 124, 113 LRP 44971, 15-11-5002 (November 6, 2013)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Its Effect on Education</dc:title>
  <dc:creator>Karen Glasser Sharp</dc:creator>
  <cp:lastModifiedBy>Jennifer Wells</cp:lastModifiedBy>
  <cp:revision>115</cp:revision>
  <cp:lastPrinted>2017-01-30T23:34:45Z</cp:lastPrinted>
  <dcterms:created xsi:type="dcterms:W3CDTF">2014-09-09T19:44:44Z</dcterms:created>
  <dcterms:modified xsi:type="dcterms:W3CDTF">2017-01-31T14:24:15Z</dcterms:modified>
</cp:coreProperties>
</file>