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omments/comment1.xml" ContentType="application/vnd.openxmlformats-officedocument.presentationml.comment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9" r:id="rId3"/>
  </p:sldMasterIdLst>
  <p:notesMasterIdLst>
    <p:notesMasterId r:id="rId143"/>
  </p:notesMasterIdLst>
  <p:handoutMasterIdLst>
    <p:handoutMasterId r:id="rId144"/>
  </p:handoutMasterIdLst>
  <p:sldIdLst>
    <p:sldId id="256" r:id="rId4"/>
    <p:sldId id="412" r:id="rId5"/>
    <p:sldId id="259" r:id="rId6"/>
    <p:sldId id="274" r:id="rId7"/>
    <p:sldId id="276" r:id="rId8"/>
    <p:sldId id="275" r:id="rId9"/>
    <p:sldId id="413" r:id="rId10"/>
    <p:sldId id="414" r:id="rId11"/>
    <p:sldId id="415" r:id="rId12"/>
    <p:sldId id="416" r:id="rId13"/>
    <p:sldId id="337" r:id="rId14"/>
    <p:sldId id="338" r:id="rId15"/>
    <p:sldId id="340" r:id="rId16"/>
    <p:sldId id="434" r:id="rId17"/>
    <p:sldId id="440" r:id="rId18"/>
    <p:sldId id="339" r:id="rId19"/>
    <p:sldId id="363" r:id="rId20"/>
    <p:sldId id="364" r:id="rId21"/>
    <p:sldId id="485" r:id="rId22"/>
    <p:sldId id="487" r:id="rId23"/>
    <p:sldId id="348" r:id="rId24"/>
    <p:sldId id="352" r:id="rId25"/>
    <p:sldId id="353" r:id="rId26"/>
    <p:sldId id="355" r:id="rId27"/>
    <p:sldId id="356" r:id="rId28"/>
    <p:sldId id="357" r:id="rId29"/>
    <p:sldId id="358" r:id="rId30"/>
    <p:sldId id="359" r:id="rId31"/>
    <p:sldId id="360" r:id="rId32"/>
    <p:sldId id="361" r:id="rId33"/>
    <p:sldId id="349" r:id="rId34"/>
    <p:sldId id="350" r:id="rId35"/>
    <p:sldId id="351" r:id="rId36"/>
    <p:sldId id="362" r:id="rId37"/>
    <p:sldId id="488" r:id="rId38"/>
    <p:sldId id="439" r:id="rId39"/>
    <p:sldId id="368" r:id="rId40"/>
    <p:sldId id="371" r:id="rId41"/>
    <p:sldId id="489" r:id="rId42"/>
    <p:sldId id="372" r:id="rId43"/>
    <p:sldId id="490" r:id="rId44"/>
    <p:sldId id="491" r:id="rId45"/>
    <p:sldId id="492" r:id="rId46"/>
    <p:sldId id="375" r:id="rId47"/>
    <p:sldId id="282" r:id="rId48"/>
    <p:sldId id="335" r:id="rId49"/>
    <p:sldId id="495" r:id="rId50"/>
    <p:sldId id="496" r:id="rId51"/>
    <p:sldId id="331" r:id="rId52"/>
    <p:sldId id="411" r:id="rId53"/>
    <p:sldId id="417" r:id="rId54"/>
    <p:sldId id="418" r:id="rId55"/>
    <p:sldId id="419" r:id="rId56"/>
    <p:sldId id="420" r:id="rId57"/>
    <p:sldId id="421" r:id="rId58"/>
    <p:sldId id="422" r:id="rId59"/>
    <p:sldId id="423" r:id="rId60"/>
    <p:sldId id="424" r:id="rId61"/>
    <p:sldId id="425" r:id="rId62"/>
    <p:sldId id="426" r:id="rId63"/>
    <p:sldId id="427" r:id="rId64"/>
    <p:sldId id="428" r:id="rId65"/>
    <p:sldId id="429" r:id="rId66"/>
    <p:sldId id="430" r:id="rId67"/>
    <p:sldId id="472" r:id="rId68"/>
    <p:sldId id="497" r:id="rId69"/>
    <p:sldId id="471" r:id="rId70"/>
    <p:sldId id="474" r:id="rId71"/>
    <p:sldId id="475" r:id="rId72"/>
    <p:sldId id="476" r:id="rId73"/>
    <p:sldId id="478" r:id="rId74"/>
    <p:sldId id="479" r:id="rId75"/>
    <p:sldId id="480" r:id="rId76"/>
    <p:sldId id="481" r:id="rId77"/>
    <p:sldId id="482" r:id="rId78"/>
    <p:sldId id="483" r:id="rId79"/>
    <p:sldId id="397" r:id="rId80"/>
    <p:sldId id="484" r:id="rId81"/>
    <p:sldId id="498" r:id="rId82"/>
    <p:sldId id="290" r:id="rId83"/>
    <p:sldId id="499" r:id="rId84"/>
    <p:sldId id="319" r:id="rId85"/>
    <p:sldId id="500" r:id="rId86"/>
    <p:sldId id="502" r:id="rId87"/>
    <p:sldId id="501" r:id="rId88"/>
    <p:sldId id="503" r:id="rId89"/>
    <p:sldId id="443" r:id="rId90"/>
    <p:sldId id="444" r:id="rId91"/>
    <p:sldId id="445" r:id="rId92"/>
    <p:sldId id="446" r:id="rId93"/>
    <p:sldId id="447" r:id="rId94"/>
    <p:sldId id="448" r:id="rId95"/>
    <p:sldId id="449" r:id="rId96"/>
    <p:sldId id="450" r:id="rId97"/>
    <p:sldId id="451" r:id="rId98"/>
    <p:sldId id="452" r:id="rId99"/>
    <p:sldId id="453" r:id="rId100"/>
    <p:sldId id="454" r:id="rId101"/>
    <p:sldId id="455" r:id="rId102"/>
    <p:sldId id="456" r:id="rId103"/>
    <p:sldId id="457" r:id="rId104"/>
    <p:sldId id="458" r:id="rId105"/>
    <p:sldId id="504" r:id="rId106"/>
    <p:sldId id="461" r:id="rId107"/>
    <p:sldId id="462" r:id="rId108"/>
    <p:sldId id="463" r:id="rId109"/>
    <p:sldId id="464" r:id="rId110"/>
    <p:sldId id="465" r:id="rId111"/>
    <p:sldId id="466" r:id="rId112"/>
    <p:sldId id="467" r:id="rId113"/>
    <p:sldId id="468" r:id="rId114"/>
    <p:sldId id="469" r:id="rId115"/>
    <p:sldId id="470" r:id="rId116"/>
    <p:sldId id="283" r:id="rId117"/>
    <p:sldId id="322" r:id="rId118"/>
    <p:sldId id="326" r:id="rId119"/>
    <p:sldId id="431" r:id="rId120"/>
    <p:sldId id="327" r:id="rId121"/>
    <p:sldId id="325" r:id="rId122"/>
    <p:sldId id="432" r:id="rId123"/>
    <p:sldId id="433" r:id="rId124"/>
    <p:sldId id="505" r:id="rId125"/>
    <p:sldId id="511" r:id="rId126"/>
    <p:sldId id="506" r:id="rId127"/>
    <p:sldId id="507" r:id="rId128"/>
    <p:sldId id="508" r:id="rId129"/>
    <p:sldId id="509" r:id="rId130"/>
    <p:sldId id="510" r:id="rId131"/>
    <p:sldId id="286" r:id="rId132"/>
    <p:sldId id="314" r:id="rId133"/>
    <p:sldId id="313" r:id="rId134"/>
    <p:sldId id="312" r:id="rId135"/>
    <p:sldId id="311" r:id="rId136"/>
    <p:sldId id="310" r:id="rId137"/>
    <p:sldId id="309" r:id="rId138"/>
    <p:sldId id="308" r:id="rId139"/>
    <p:sldId id="315" r:id="rId140"/>
    <p:sldId id="307" r:id="rId141"/>
    <p:sldId id="287" r:id="rId1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Reed" initials="R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86267" autoAdjust="0"/>
  </p:normalViewPr>
  <p:slideViewPr>
    <p:cSldViewPr>
      <p:cViewPr varScale="1">
        <p:scale>
          <a:sx n="52" d="100"/>
          <a:sy n="52" d="100"/>
        </p:scale>
        <p:origin x="1092" y="60"/>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5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handoutMaster" Target="handoutMasters/handoutMaster1.xml"/><Relationship Id="rId149"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notesMaster" Target="notesMasters/notesMaster1.xml"/><Relationship Id="rId14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s>
</file>

<file path=ppt/charts/_rels/chart1.xml.rels><?xml version="1.0" encoding="UTF-8" standalone="yes"?>
<Relationships xmlns="http://schemas.openxmlformats.org/package/2006/relationships"><Relationship Id="rId1" Type="http://schemas.openxmlformats.org/officeDocument/2006/relationships/oleObject" Target="file:///\\fileserver.idoe.local\deptdrives$\exceptionallearners\SSIP\Info%20on%20imast\Misc%20data%20poin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erver.idoe.local\deptdrives$\exceptionallearners\SSIP\Info%20on%20imast\Misc%20data%20poin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idoe.local\deptdrives$\exceptionallearners\SSIP\Info%20on%20imast\Misc%20data%20poin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idoe.local\deptdrives$\exceptionallearners\SSIP\Info%20on%20imast\Misc%20data%20poi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dLbls>
            <c:dLbl>
              <c:idx val="0"/>
              <c:layout>
                <c:manualLayout>
                  <c:x val="2.7777777777777809E-3"/>
                  <c:y val="5.555555555555554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7777777777777809E-3"/>
                  <c:y val="5.555555555555564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8867924528301893E-2"/>
                  <c:y val="-6.944444444444443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IndicatorTrendLine!$H$28:$H$34</c:f>
              <c:strCache>
                <c:ptCount val="7"/>
                <c:pt idx="0">
                  <c:v>SY2006</c:v>
                </c:pt>
                <c:pt idx="1">
                  <c:v>SY2007</c:v>
                </c:pt>
                <c:pt idx="2">
                  <c:v>SY2008</c:v>
                </c:pt>
                <c:pt idx="3">
                  <c:v>SY2009</c:v>
                </c:pt>
                <c:pt idx="4">
                  <c:v>SY2010</c:v>
                </c:pt>
                <c:pt idx="5">
                  <c:v>SY2011</c:v>
                </c:pt>
                <c:pt idx="6">
                  <c:v>SY2012</c:v>
                </c:pt>
              </c:strCache>
            </c:strRef>
          </c:cat>
          <c:val>
            <c:numRef>
              <c:f>IndicatorTrendLine!$I$28:$I$34</c:f>
              <c:numCache>
                <c:formatCode>General</c:formatCode>
                <c:ptCount val="7"/>
                <c:pt idx="0" formatCode="0.00">
                  <c:v>96</c:v>
                </c:pt>
                <c:pt idx="1">
                  <c:v>97.2</c:v>
                </c:pt>
                <c:pt idx="2">
                  <c:v>96.8</c:v>
                </c:pt>
                <c:pt idx="3">
                  <c:v>96</c:v>
                </c:pt>
                <c:pt idx="4">
                  <c:v>97</c:v>
                </c:pt>
                <c:pt idx="5">
                  <c:v>95.5</c:v>
                </c:pt>
                <c:pt idx="6">
                  <c:v>96.1</c:v>
                </c:pt>
              </c:numCache>
            </c:numRef>
          </c:val>
          <c:smooth val="0"/>
        </c:ser>
        <c:dLbls>
          <c:showLegendKey val="0"/>
          <c:showVal val="0"/>
          <c:showCatName val="0"/>
          <c:showSerName val="0"/>
          <c:showPercent val="0"/>
          <c:showBubbleSize val="0"/>
        </c:dLbls>
        <c:marker val="1"/>
        <c:smooth val="0"/>
        <c:axId val="379010600"/>
        <c:axId val="379012560"/>
      </c:lineChart>
      <c:catAx>
        <c:axId val="379010600"/>
        <c:scaling>
          <c:orientation val="minMax"/>
        </c:scaling>
        <c:delete val="0"/>
        <c:axPos val="b"/>
        <c:numFmt formatCode="General" sourceLinked="0"/>
        <c:majorTickMark val="out"/>
        <c:minorTickMark val="none"/>
        <c:tickLblPos val="nextTo"/>
        <c:crossAx val="379012560"/>
        <c:crosses val="autoZero"/>
        <c:auto val="1"/>
        <c:lblAlgn val="ctr"/>
        <c:lblOffset val="100"/>
        <c:noMultiLvlLbl val="0"/>
      </c:catAx>
      <c:valAx>
        <c:axId val="379012560"/>
        <c:scaling>
          <c:orientation val="minMax"/>
        </c:scaling>
        <c:delete val="0"/>
        <c:axPos val="l"/>
        <c:majorGridlines/>
        <c:numFmt formatCode="0.00" sourceLinked="1"/>
        <c:majorTickMark val="out"/>
        <c:minorTickMark val="none"/>
        <c:tickLblPos val="nextTo"/>
        <c:crossAx val="3790106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752405949256454E-2"/>
          <c:y val="7.4548702245552642E-2"/>
          <c:w val="0.87635870516185477"/>
          <c:h val="0.8326195683872849"/>
        </c:manualLayout>
      </c:layout>
      <c:lineChart>
        <c:grouping val="standard"/>
        <c:varyColors val="0"/>
        <c:ser>
          <c:idx val="0"/>
          <c:order val="0"/>
          <c:dLbls>
            <c:dLbl>
              <c:idx val="1"/>
              <c:layout>
                <c:manualLayout>
                  <c:x val="-5.5555555555555558E-3"/>
                  <c:y val="-6.018518518518514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619883040935677E-2"/>
                  <c:y val="6.481481481481483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754385964912282E-2"/>
                  <c:y val="-5.092592592592592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8.796332750072907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IndicatorTrendLine!$K$28:$K$34</c:f>
              <c:strCache>
                <c:ptCount val="7"/>
                <c:pt idx="0">
                  <c:v>SY2006</c:v>
                </c:pt>
                <c:pt idx="1">
                  <c:v>SY2007</c:v>
                </c:pt>
                <c:pt idx="2">
                  <c:v>SY2008</c:v>
                </c:pt>
                <c:pt idx="3">
                  <c:v>SY2009</c:v>
                </c:pt>
                <c:pt idx="4">
                  <c:v>SY2010</c:v>
                </c:pt>
                <c:pt idx="5">
                  <c:v>SY2011</c:v>
                </c:pt>
                <c:pt idx="6">
                  <c:v>SY2012</c:v>
                </c:pt>
              </c:strCache>
            </c:strRef>
          </c:cat>
          <c:val>
            <c:numRef>
              <c:f>IndicatorTrendLine!$L$28:$L$34</c:f>
              <c:numCache>
                <c:formatCode>General</c:formatCode>
                <c:ptCount val="7"/>
                <c:pt idx="1">
                  <c:v>97.4</c:v>
                </c:pt>
                <c:pt idx="2">
                  <c:v>97.3</c:v>
                </c:pt>
                <c:pt idx="3">
                  <c:v>96</c:v>
                </c:pt>
                <c:pt idx="4">
                  <c:v>97</c:v>
                </c:pt>
                <c:pt idx="5">
                  <c:v>95.6</c:v>
                </c:pt>
                <c:pt idx="6">
                  <c:v>96.5</c:v>
                </c:pt>
              </c:numCache>
            </c:numRef>
          </c:val>
          <c:smooth val="0"/>
        </c:ser>
        <c:dLbls>
          <c:showLegendKey val="0"/>
          <c:showVal val="0"/>
          <c:showCatName val="0"/>
          <c:showSerName val="0"/>
          <c:showPercent val="0"/>
          <c:showBubbleSize val="0"/>
        </c:dLbls>
        <c:marker val="1"/>
        <c:smooth val="0"/>
        <c:axId val="379013344"/>
        <c:axId val="379013736"/>
      </c:lineChart>
      <c:catAx>
        <c:axId val="379013344"/>
        <c:scaling>
          <c:orientation val="minMax"/>
        </c:scaling>
        <c:delete val="0"/>
        <c:axPos val="b"/>
        <c:numFmt formatCode="General" sourceLinked="0"/>
        <c:majorTickMark val="out"/>
        <c:minorTickMark val="none"/>
        <c:tickLblPos val="nextTo"/>
        <c:crossAx val="379013736"/>
        <c:crosses val="autoZero"/>
        <c:auto val="1"/>
        <c:lblAlgn val="ctr"/>
        <c:lblOffset val="100"/>
        <c:noMultiLvlLbl val="0"/>
      </c:catAx>
      <c:valAx>
        <c:axId val="379013736"/>
        <c:scaling>
          <c:orientation val="minMax"/>
        </c:scaling>
        <c:delete val="0"/>
        <c:axPos val="l"/>
        <c:majorGridlines/>
        <c:numFmt formatCode="General" sourceLinked="1"/>
        <c:majorTickMark val="out"/>
        <c:minorTickMark val="none"/>
        <c:tickLblPos val="nextTo"/>
        <c:crossAx val="37901334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dLbls>
            <c:dLbl>
              <c:idx val="0"/>
              <c:layout>
                <c:manualLayout>
                  <c:x val="2.7777777777777553E-3"/>
                  <c:y val="1.38888888888888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7098765432098764"/>
                  <c:y val="-6.944444444444447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8333333333333327E-2"/>
                  <c:y val="-6.018518518518519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1728395061728392E-2"/>
                  <c:y val="0.10648148148148154"/>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10679012345679019"/>
                  <c:y val="-6.944444444444447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2777777777777882E-2"/>
                  <c:y val="8.333333333333334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2222222222222233E-2"/>
                  <c:y val="-6.018518518518516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IndicatorTrendLine!$H$37:$H$43</c:f>
              <c:strCache>
                <c:ptCount val="7"/>
                <c:pt idx="0">
                  <c:v>SY2006</c:v>
                </c:pt>
                <c:pt idx="1">
                  <c:v>SY2007</c:v>
                </c:pt>
                <c:pt idx="2">
                  <c:v>SY2008</c:v>
                </c:pt>
                <c:pt idx="3">
                  <c:v>SY2009</c:v>
                </c:pt>
                <c:pt idx="4">
                  <c:v>SY2010</c:v>
                </c:pt>
                <c:pt idx="5">
                  <c:v>SY2011</c:v>
                </c:pt>
                <c:pt idx="6">
                  <c:v>SY2012</c:v>
                </c:pt>
              </c:strCache>
            </c:strRef>
          </c:cat>
          <c:val>
            <c:numRef>
              <c:f>IndicatorTrendLine!$I$37:$I$43</c:f>
              <c:numCache>
                <c:formatCode>0.00</c:formatCode>
                <c:ptCount val="7"/>
                <c:pt idx="0">
                  <c:v>33.6</c:v>
                </c:pt>
                <c:pt idx="1">
                  <c:v>39.880000000000003</c:v>
                </c:pt>
                <c:pt idx="2">
                  <c:v>48.1</c:v>
                </c:pt>
                <c:pt idx="3">
                  <c:v>43</c:v>
                </c:pt>
                <c:pt idx="4">
                  <c:v>50</c:v>
                </c:pt>
                <c:pt idx="5">
                  <c:v>52.7</c:v>
                </c:pt>
                <c:pt idx="6">
                  <c:v>50.5</c:v>
                </c:pt>
              </c:numCache>
            </c:numRef>
          </c:val>
          <c:smooth val="0"/>
        </c:ser>
        <c:dLbls>
          <c:showLegendKey val="0"/>
          <c:showVal val="0"/>
          <c:showCatName val="0"/>
          <c:showSerName val="0"/>
          <c:showPercent val="0"/>
          <c:showBubbleSize val="0"/>
        </c:dLbls>
        <c:marker val="1"/>
        <c:smooth val="0"/>
        <c:axId val="377759520"/>
        <c:axId val="377760304"/>
      </c:lineChart>
      <c:catAx>
        <c:axId val="377759520"/>
        <c:scaling>
          <c:orientation val="minMax"/>
        </c:scaling>
        <c:delete val="0"/>
        <c:axPos val="b"/>
        <c:numFmt formatCode="General" sourceLinked="0"/>
        <c:majorTickMark val="out"/>
        <c:minorTickMark val="none"/>
        <c:tickLblPos val="nextTo"/>
        <c:crossAx val="377760304"/>
        <c:crosses val="autoZero"/>
        <c:auto val="1"/>
        <c:lblAlgn val="ctr"/>
        <c:lblOffset val="100"/>
        <c:noMultiLvlLbl val="0"/>
      </c:catAx>
      <c:valAx>
        <c:axId val="377760304"/>
        <c:scaling>
          <c:orientation val="minMax"/>
        </c:scaling>
        <c:delete val="0"/>
        <c:axPos val="l"/>
        <c:majorGridlines/>
        <c:numFmt formatCode="0.00" sourceLinked="1"/>
        <c:majorTickMark val="out"/>
        <c:minorTickMark val="none"/>
        <c:tickLblPos val="nextTo"/>
        <c:crossAx val="37775952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dLbls>
            <c:dLbl>
              <c:idx val="0"/>
              <c:layout>
                <c:manualLayout>
                  <c:x val="-2.7777777777777825E-2"/>
                  <c:y val="8.333333333333334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5595238095238106"/>
                  <c:y val="-7.40740740740740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8333333333333327E-2"/>
                  <c:y val="-6.944444444444447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5555555555555525E-2"/>
                  <c:y val="7.40740740740740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111111111111117E-2"/>
                  <c:y val="4.629629629629631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7777777777776794E-3"/>
                  <c:y val="-2.777777777777780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1"/>
                  <c:y val="4.629629629629628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IndicatorTrendLine!$K$37:$K$43</c:f>
              <c:strCache>
                <c:ptCount val="7"/>
                <c:pt idx="0">
                  <c:v>SY2006</c:v>
                </c:pt>
                <c:pt idx="1">
                  <c:v>SY2007</c:v>
                </c:pt>
                <c:pt idx="2">
                  <c:v>SY2008</c:v>
                </c:pt>
                <c:pt idx="3">
                  <c:v>SY2009</c:v>
                </c:pt>
                <c:pt idx="4">
                  <c:v>SY2010</c:v>
                </c:pt>
                <c:pt idx="5">
                  <c:v>SY2011</c:v>
                </c:pt>
                <c:pt idx="6">
                  <c:v>SY2012</c:v>
                </c:pt>
              </c:strCache>
            </c:strRef>
          </c:cat>
          <c:val>
            <c:numRef>
              <c:f>IndicatorTrendLine!$L$37:$L$43</c:f>
              <c:numCache>
                <c:formatCode>0.00</c:formatCode>
                <c:ptCount val="7"/>
                <c:pt idx="0">
                  <c:v>42.5</c:v>
                </c:pt>
                <c:pt idx="1">
                  <c:v>48.55</c:v>
                </c:pt>
                <c:pt idx="2">
                  <c:v>56.9</c:v>
                </c:pt>
                <c:pt idx="3">
                  <c:v>51</c:v>
                </c:pt>
                <c:pt idx="4">
                  <c:v>57</c:v>
                </c:pt>
                <c:pt idx="5">
                  <c:v>62.1</c:v>
                </c:pt>
                <c:pt idx="6">
                  <c:v>48</c:v>
                </c:pt>
              </c:numCache>
            </c:numRef>
          </c:val>
          <c:smooth val="0"/>
        </c:ser>
        <c:dLbls>
          <c:showLegendKey val="0"/>
          <c:showVal val="0"/>
          <c:showCatName val="0"/>
          <c:showSerName val="0"/>
          <c:showPercent val="0"/>
          <c:showBubbleSize val="0"/>
        </c:dLbls>
        <c:marker val="1"/>
        <c:smooth val="0"/>
        <c:axId val="377761088"/>
        <c:axId val="293417720"/>
      </c:lineChart>
      <c:catAx>
        <c:axId val="377761088"/>
        <c:scaling>
          <c:orientation val="minMax"/>
        </c:scaling>
        <c:delete val="0"/>
        <c:axPos val="b"/>
        <c:numFmt formatCode="General" sourceLinked="0"/>
        <c:majorTickMark val="out"/>
        <c:minorTickMark val="none"/>
        <c:tickLblPos val="nextTo"/>
        <c:crossAx val="293417720"/>
        <c:crosses val="autoZero"/>
        <c:auto val="1"/>
        <c:lblAlgn val="ctr"/>
        <c:lblOffset val="100"/>
        <c:noMultiLvlLbl val="0"/>
      </c:catAx>
      <c:valAx>
        <c:axId val="293417720"/>
        <c:scaling>
          <c:orientation val="minMax"/>
        </c:scaling>
        <c:delete val="0"/>
        <c:axPos val="l"/>
        <c:majorGridlines/>
        <c:numFmt formatCode="0.00" sourceLinked="1"/>
        <c:majorTickMark val="out"/>
        <c:minorTickMark val="none"/>
        <c:tickLblPos val="nextTo"/>
        <c:crossAx val="377761088"/>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07-01T14:35:26.318" idx="1">
    <p:pos x="10" y="10"/>
    <p:text/>
  </p:cm>
  <p:cm authorId="0" dt="2014-07-01T14:36:51.212" idx="2">
    <p:pos x="1404" y="3519"/>
    <p:text>Do you want to add anything about our current targeted sample group and the likelihood that while this is based on Results we will be providing targeted TA and Coherent improvement strategies for only a small group during Phase 3?  Or do you think that it is too early to go into this?  </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FC7D0-B473-480C-B63D-497E98D97F27}" type="doc">
      <dgm:prSet loTypeId="urn:microsoft.com/office/officeart/2005/8/layout/cycle5" loCatId="cycle" qsTypeId="urn:microsoft.com/office/officeart/2005/8/quickstyle/simple1" qsCatId="simple" csTypeId="urn:microsoft.com/office/officeart/2005/8/colors/colorful2" csCatId="colorful" phldr="1"/>
      <dgm:spPr/>
    </dgm:pt>
    <dgm:pt modelId="{17FEB918-C7D9-4011-B2C1-0F03A348580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1100" b="1" dirty="0" smtClean="0">
              <a:solidFill>
                <a:schemeClr val="tx1"/>
              </a:solidFill>
              <a:latin typeface="Arial Rounded MT Bold" pitchFamily="34" charset="0"/>
            </a:rPr>
            <a:t>FY 2013</a:t>
          </a:r>
        </a:p>
        <a:p>
          <a:pPr algn="ctr"/>
          <a:r>
            <a:rPr lang="en-US" sz="1100" dirty="0" smtClean="0">
              <a:solidFill>
                <a:schemeClr val="tx1"/>
              </a:solidFill>
              <a:latin typeface="Arial Rounded MT Bold" pitchFamily="34" charset="0"/>
            </a:rPr>
            <a:t>(July 1, 2012-September 30, 2014)</a:t>
          </a:r>
          <a:endParaRPr lang="en-US" sz="1100" dirty="0">
            <a:solidFill>
              <a:schemeClr val="tx1"/>
            </a:solidFill>
            <a:latin typeface="Arial Rounded MT Bold" pitchFamily="34" charset="0"/>
          </a:endParaRPr>
        </a:p>
      </dgm:t>
    </dgm:pt>
    <dgm:pt modelId="{119782D0-A5F0-431F-BAB1-DDD5153D16EF}" type="parTrans" cxnId="{8B497984-808E-424E-A526-C5AC1A88F3D2}">
      <dgm:prSet/>
      <dgm:spPr/>
      <dgm:t>
        <a:bodyPr/>
        <a:lstStyle/>
        <a:p>
          <a:endParaRPr lang="en-US"/>
        </a:p>
      </dgm:t>
    </dgm:pt>
    <dgm:pt modelId="{FB8C2F1B-9D49-40C2-8A21-99F732B0F6C3}" type="sibTrans" cxnId="{8B497984-808E-424E-A526-C5AC1A88F3D2}">
      <dgm:prSet/>
      <dgm:spPr/>
      <dgm:t>
        <a:bodyPr/>
        <a:lstStyle/>
        <a:p>
          <a:endParaRPr lang="en-US"/>
        </a:p>
      </dgm:t>
    </dgm:pt>
    <dgm:pt modelId="{B19DF034-0766-4706-AF2E-A25E12A7290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100" b="1" dirty="0" smtClean="0">
              <a:solidFill>
                <a:schemeClr val="bg1"/>
              </a:solidFill>
              <a:latin typeface="Arial Rounded MT Bold" pitchFamily="34" charset="0"/>
            </a:rPr>
            <a:t>FY 2015</a:t>
          </a:r>
        </a:p>
        <a:p>
          <a:r>
            <a:rPr lang="en-US" sz="1100" dirty="0" smtClean="0">
              <a:solidFill>
                <a:schemeClr val="bg1"/>
              </a:solidFill>
              <a:latin typeface="Arial Rounded MT Bold" pitchFamily="34" charset="0"/>
            </a:rPr>
            <a:t> (July 1, 2014-September 30, 2016)</a:t>
          </a:r>
          <a:endParaRPr lang="en-US" sz="1100" dirty="0">
            <a:solidFill>
              <a:schemeClr val="bg1"/>
            </a:solidFill>
            <a:latin typeface="Arial Rounded MT Bold" pitchFamily="34" charset="0"/>
          </a:endParaRPr>
        </a:p>
      </dgm:t>
    </dgm:pt>
    <dgm:pt modelId="{90C8B492-DD96-4BEA-8B30-C3A19D80F216}" type="parTrans" cxnId="{FC787202-E149-478D-80B4-BBF1A681A246}">
      <dgm:prSet/>
      <dgm:spPr/>
      <dgm:t>
        <a:bodyPr/>
        <a:lstStyle/>
        <a:p>
          <a:endParaRPr lang="en-US"/>
        </a:p>
      </dgm:t>
    </dgm:pt>
    <dgm:pt modelId="{40BD4AE5-50E1-403C-BE11-0E53561DC6C3}" type="sibTrans" cxnId="{FC787202-E149-478D-80B4-BBF1A681A246}">
      <dgm:prSet/>
      <dgm:spPr/>
      <dgm:t>
        <a:bodyPr/>
        <a:lstStyle/>
        <a:p>
          <a:endParaRPr lang="en-US"/>
        </a:p>
      </dgm:t>
    </dgm:pt>
    <dgm:pt modelId="{1391A3E8-49B1-4A35-AFB5-7F8FD5218AE5}">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100" dirty="0" smtClean="0">
              <a:solidFill>
                <a:schemeClr val="bg1"/>
              </a:solidFill>
              <a:latin typeface="Arial Rounded MT Bold" pitchFamily="34" charset="0"/>
            </a:rPr>
            <a:t>Last Day to Encumber Funds September 30, 2016</a:t>
          </a:r>
          <a:endParaRPr lang="en-US" sz="1100" dirty="0">
            <a:solidFill>
              <a:schemeClr val="bg1"/>
            </a:solidFill>
            <a:latin typeface="Arial Rounded MT Bold" pitchFamily="34" charset="0"/>
          </a:endParaRPr>
        </a:p>
      </dgm:t>
    </dgm:pt>
    <dgm:pt modelId="{1E18024E-6182-4971-953C-B113C81B54CE}" type="parTrans" cxnId="{1FA5CBCA-B6A9-439A-A068-C76CA8FBD2A5}">
      <dgm:prSet/>
      <dgm:spPr/>
      <dgm:t>
        <a:bodyPr/>
        <a:lstStyle/>
        <a:p>
          <a:endParaRPr lang="en-US"/>
        </a:p>
      </dgm:t>
    </dgm:pt>
    <dgm:pt modelId="{2A5BA537-FCD8-48C6-B4CD-6A5351880E29}" type="sibTrans" cxnId="{1FA5CBCA-B6A9-439A-A068-C76CA8FBD2A5}">
      <dgm:prSet/>
      <dgm:spPr/>
      <dgm:t>
        <a:bodyPr/>
        <a:lstStyle/>
        <a:p>
          <a:endParaRPr lang="en-US"/>
        </a:p>
      </dgm:t>
    </dgm:pt>
    <dgm:pt modelId="{E8FE601E-20B7-44F9-BE8D-AED914F400C0}">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1100" dirty="0" smtClean="0">
              <a:solidFill>
                <a:schemeClr val="tx1"/>
              </a:solidFill>
              <a:latin typeface="Arial Rounded MT Bold" pitchFamily="34" charset="0"/>
            </a:rPr>
            <a:t>Last Day to Encumber Funds September 30, 2014</a:t>
          </a:r>
          <a:endParaRPr lang="en-US" sz="1100" dirty="0">
            <a:solidFill>
              <a:schemeClr val="tx1"/>
            </a:solidFill>
            <a:latin typeface="Arial Rounded MT Bold" pitchFamily="34" charset="0"/>
          </a:endParaRPr>
        </a:p>
      </dgm:t>
    </dgm:pt>
    <dgm:pt modelId="{35365423-DA5B-4339-93C5-98AA1D918436}" type="parTrans" cxnId="{A4BF8CFA-0847-4443-8C2F-934E8AD8D9F3}">
      <dgm:prSet/>
      <dgm:spPr/>
      <dgm:t>
        <a:bodyPr/>
        <a:lstStyle/>
        <a:p>
          <a:endParaRPr lang="en-US"/>
        </a:p>
      </dgm:t>
    </dgm:pt>
    <dgm:pt modelId="{445C50A0-C993-499C-8367-6709BC31D5D7}" type="sibTrans" cxnId="{A4BF8CFA-0847-4443-8C2F-934E8AD8D9F3}">
      <dgm:prSet/>
      <dgm:spPr/>
      <dgm:t>
        <a:bodyPr/>
        <a:lstStyle/>
        <a:p>
          <a:endParaRPr lang="en-US"/>
        </a:p>
      </dgm:t>
    </dgm:pt>
    <dgm:pt modelId="{4ACB6A1A-4EBE-4A31-9994-2069904A3895}">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1100" dirty="0" smtClean="0">
              <a:solidFill>
                <a:schemeClr val="tx1"/>
              </a:solidFill>
              <a:latin typeface="Arial Rounded MT Bold" pitchFamily="34" charset="0"/>
            </a:rPr>
            <a:t>Final Report Due       December 15, 2014</a:t>
          </a:r>
          <a:endParaRPr lang="en-US" sz="1100" dirty="0">
            <a:solidFill>
              <a:schemeClr val="tx1"/>
            </a:solidFill>
            <a:latin typeface="Arial Rounded MT Bold" pitchFamily="34" charset="0"/>
          </a:endParaRPr>
        </a:p>
      </dgm:t>
    </dgm:pt>
    <dgm:pt modelId="{060371E9-1B7C-42F1-88B2-42145DF3DA2C}" type="parTrans" cxnId="{D0B8D17F-5464-4C1C-B97E-7D6832D45133}">
      <dgm:prSet/>
      <dgm:spPr/>
      <dgm:t>
        <a:bodyPr/>
        <a:lstStyle/>
        <a:p>
          <a:endParaRPr lang="en-US"/>
        </a:p>
      </dgm:t>
    </dgm:pt>
    <dgm:pt modelId="{6EDF77DF-653B-4686-8E7E-18DEE26F99D3}" type="sibTrans" cxnId="{D0B8D17F-5464-4C1C-B97E-7D6832D45133}">
      <dgm:prSet/>
      <dgm:spPr/>
      <dgm:t>
        <a:bodyPr/>
        <a:lstStyle/>
        <a:p>
          <a:endParaRPr lang="en-US"/>
        </a:p>
      </dgm:t>
    </dgm:pt>
    <dgm:pt modelId="{EE29ADA1-E6EC-4406-8D66-0BA90227CB88}">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1100" dirty="0" smtClean="0">
              <a:solidFill>
                <a:schemeClr val="tx1"/>
              </a:solidFill>
              <a:latin typeface="Arial Rounded MT Bold" pitchFamily="34" charset="0"/>
            </a:rPr>
            <a:t>Last Day for Reimbursement  December 15, 2014</a:t>
          </a:r>
          <a:endParaRPr lang="en-US" sz="1100" dirty="0">
            <a:solidFill>
              <a:schemeClr val="tx1"/>
            </a:solidFill>
            <a:latin typeface="Arial Rounded MT Bold" pitchFamily="34" charset="0"/>
          </a:endParaRPr>
        </a:p>
      </dgm:t>
    </dgm:pt>
    <dgm:pt modelId="{D28C72B7-73EA-4A9C-95A6-4D914DC6C48B}" type="parTrans" cxnId="{67616723-7E02-463B-8403-26646006BE37}">
      <dgm:prSet/>
      <dgm:spPr/>
      <dgm:t>
        <a:bodyPr/>
        <a:lstStyle/>
        <a:p>
          <a:endParaRPr lang="en-US"/>
        </a:p>
      </dgm:t>
    </dgm:pt>
    <dgm:pt modelId="{59602B2A-3D82-459C-853E-4100DBC921F9}" type="sibTrans" cxnId="{67616723-7E02-463B-8403-26646006BE37}">
      <dgm:prSet/>
      <dgm:spPr/>
      <dgm:t>
        <a:bodyPr/>
        <a:lstStyle/>
        <a:p>
          <a:endParaRPr lang="en-US"/>
        </a:p>
      </dgm:t>
    </dgm:pt>
    <dgm:pt modelId="{A5874FA4-FB1E-4412-BE2C-8F30D1CA497D}">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100" dirty="0" smtClean="0">
              <a:solidFill>
                <a:schemeClr val="bg1"/>
              </a:solidFill>
              <a:latin typeface="Arial Rounded MT Bold" pitchFamily="34" charset="0"/>
            </a:rPr>
            <a:t>Last Day to Encumber Funds September 30, 2015</a:t>
          </a:r>
          <a:endParaRPr lang="en-US" sz="1100" dirty="0">
            <a:solidFill>
              <a:schemeClr val="bg1"/>
            </a:solidFill>
            <a:latin typeface="Arial Rounded MT Bold" pitchFamily="34" charset="0"/>
          </a:endParaRPr>
        </a:p>
      </dgm:t>
    </dgm:pt>
    <dgm:pt modelId="{0C463A44-9059-4EBE-9076-E89D48176106}" type="parTrans" cxnId="{92467048-E8F5-4DC0-8E6D-C59625748DC1}">
      <dgm:prSet/>
      <dgm:spPr/>
      <dgm:t>
        <a:bodyPr/>
        <a:lstStyle/>
        <a:p>
          <a:endParaRPr lang="en-US"/>
        </a:p>
      </dgm:t>
    </dgm:pt>
    <dgm:pt modelId="{6B26323A-4783-4BC3-B4B1-703040BD352A}" type="sibTrans" cxnId="{92467048-E8F5-4DC0-8E6D-C59625748DC1}">
      <dgm:prSet/>
      <dgm:spPr/>
      <dgm:t>
        <a:bodyPr/>
        <a:lstStyle/>
        <a:p>
          <a:endParaRPr lang="en-US"/>
        </a:p>
      </dgm:t>
    </dgm:pt>
    <dgm:pt modelId="{70C93B29-FF68-4662-BB85-624E830CB203}">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100" dirty="0" smtClean="0">
              <a:solidFill>
                <a:schemeClr val="bg1"/>
              </a:solidFill>
              <a:latin typeface="Arial Rounded MT Bold" pitchFamily="34" charset="0"/>
            </a:rPr>
            <a:t>Final Reports Due       December 15, 2015</a:t>
          </a:r>
          <a:endParaRPr lang="en-US" sz="1100" dirty="0">
            <a:solidFill>
              <a:schemeClr val="bg1"/>
            </a:solidFill>
            <a:latin typeface="Arial Rounded MT Bold" pitchFamily="34" charset="0"/>
          </a:endParaRPr>
        </a:p>
      </dgm:t>
    </dgm:pt>
    <dgm:pt modelId="{AA7BDCC1-6177-4197-8DC0-7B5538F337AE}" type="parTrans" cxnId="{5FC4E424-7D61-415D-B7C6-230D57BACBC8}">
      <dgm:prSet/>
      <dgm:spPr/>
      <dgm:t>
        <a:bodyPr/>
        <a:lstStyle/>
        <a:p>
          <a:endParaRPr lang="en-US"/>
        </a:p>
      </dgm:t>
    </dgm:pt>
    <dgm:pt modelId="{8E74F2D0-D181-47CE-9C13-48D7ECB39661}" type="sibTrans" cxnId="{5FC4E424-7D61-415D-B7C6-230D57BACBC8}">
      <dgm:prSet/>
      <dgm:spPr/>
      <dgm:t>
        <a:bodyPr/>
        <a:lstStyle/>
        <a:p>
          <a:endParaRPr lang="en-US"/>
        </a:p>
      </dgm:t>
    </dgm:pt>
    <dgm:pt modelId="{31125B33-9E19-4BE6-A752-130ED69208A9}">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100" dirty="0" smtClean="0">
              <a:solidFill>
                <a:schemeClr val="bg1"/>
              </a:solidFill>
              <a:latin typeface="Arial Rounded MT Bold" pitchFamily="34" charset="0"/>
            </a:rPr>
            <a:t>Last Day for Reimbursement  December 15, 2015</a:t>
          </a:r>
          <a:endParaRPr lang="en-US" sz="1100" dirty="0">
            <a:solidFill>
              <a:schemeClr val="bg1"/>
            </a:solidFill>
            <a:latin typeface="Arial Rounded MT Bold" pitchFamily="34" charset="0"/>
          </a:endParaRPr>
        </a:p>
      </dgm:t>
    </dgm:pt>
    <dgm:pt modelId="{462F0952-A425-4A71-9272-D060CDBA01AD}" type="parTrans" cxnId="{231A5747-5D6E-4CC0-AF5A-1A69E1CBCC35}">
      <dgm:prSet/>
      <dgm:spPr/>
      <dgm:t>
        <a:bodyPr/>
        <a:lstStyle/>
        <a:p>
          <a:endParaRPr lang="en-US"/>
        </a:p>
      </dgm:t>
    </dgm:pt>
    <dgm:pt modelId="{EB2545A4-3F1F-4D2C-AAAB-441EA4504EE0}" type="sibTrans" cxnId="{231A5747-5D6E-4CC0-AF5A-1A69E1CBCC35}">
      <dgm:prSet/>
      <dgm:spPr/>
      <dgm:t>
        <a:bodyPr/>
        <a:lstStyle/>
        <a:p>
          <a:endParaRPr lang="en-US"/>
        </a:p>
      </dgm:t>
    </dgm:pt>
    <dgm:pt modelId="{D2BCD106-C79D-43BE-A68D-EC47C0CB2E6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100" dirty="0" smtClean="0">
              <a:solidFill>
                <a:schemeClr val="bg1"/>
              </a:solidFill>
              <a:latin typeface="Arial Rounded MT Bold" pitchFamily="34" charset="0"/>
            </a:rPr>
            <a:t>Final Report Due       December 15, 2016</a:t>
          </a:r>
          <a:endParaRPr lang="en-US" sz="1100" dirty="0">
            <a:solidFill>
              <a:schemeClr val="bg1"/>
            </a:solidFill>
            <a:latin typeface="Arial Rounded MT Bold" pitchFamily="34" charset="0"/>
          </a:endParaRPr>
        </a:p>
      </dgm:t>
    </dgm:pt>
    <dgm:pt modelId="{0D9F85D9-C921-4DE5-A834-9AF8F3C89777}" type="parTrans" cxnId="{34C3EFCD-7565-4C47-8AB5-C7D3EF8E051D}">
      <dgm:prSet/>
      <dgm:spPr/>
      <dgm:t>
        <a:bodyPr/>
        <a:lstStyle/>
        <a:p>
          <a:endParaRPr lang="en-US"/>
        </a:p>
      </dgm:t>
    </dgm:pt>
    <dgm:pt modelId="{36A0C291-AE5A-4193-B1CE-1EBAB42E31F5}" type="sibTrans" cxnId="{34C3EFCD-7565-4C47-8AB5-C7D3EF8E051D}">
      <dgm:prSet/>
      <dgm:spPr/>
      <dgm:t>
        <a:bodyPr/>
        <a:lstStyle/>
        <a:p>
          <a:endParaRPr lang="en-US"/>
        </a:p>
      </dgm:t>
    </dgm:pt>
    <dgm:pt modelId="{0EC03605-98A3-4A66-B256-F412A4E9EB61}">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100" dirty="0" smtClean="0">
              <a:solidFill>
                <a:schemeClr val="bg1"/>
              </a:solidFill>
              <a:latin typeface="Arial Rounded MT Bold" pitchFamily="34" charset="0"/>
            </a:rPr>
            <a:t>Last Day for Reimbursement  December 15, 2016</a:t>
          </a:r>
          <a:endParaRPr lang="en-US" sz="1100" dirty="0">
            <a:solidFill>
              <a:schemeClr val="bg1"/>
            </a:solidFill>
            <a:latin typeface="Arial Rounded MT Bold" pitchFamily="34" charset="0"/>
          </a:endParaRPr>
        </a:p>
      </dgm:t>
    </dgm:pt>
    <dgm:pt modelId="{F12473D9-F6B9-44F3-817C-64E9F0B70F12}" type="parTrans" cxnId="{2EF06BD2-3AB4-403C-AF83-36D48B8C0031}">
      <dgm:prSet/>
      <dgm:spPr/>
      <dgm:t>
        <a:bodyPr/>
        <a:lstStyle/>
        <a:p>
          <a:endParaRPr lang="en-US"/>
        </a:p>
      </dgm:t>
    </dgm:pt>
    <dgm:pt modelId="{222B63B8-6462-453E-8A66-CBAC17AB1FBC}" type="sibTrans" cxnId="{2EF06BD2-3AB4-403C-AF83-36D48B8C0031}">
      <dgm:prSet/>
      <dgm:spPr/>
      <dgm:t>
        <a:bodyPr/>
        <a:lstStyle/>
        <a:p>
          <a:endParaRPr lang="en-US"/>
        </a:p>
      </dgm:t>
    </dgm:pt>
    <dgm:pt modelId="{5CE20A58-E825-42E9-9BA6-10D626424F0C}">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100" b="1" dirty="0" smtClean="0">
              <a:solidFill>
                <a:schemeClr val="bg1"/>
              </a:solidFill>
              <a:latin typeface="Arial Rounded MT Bold" pitchFamily="34" charset="0"/>
            </a:rPr>
            <a:t>FY 2014 &amp; TA</a:t>
          </a:r>
        </a:p>
        <a:p>
          <a:r>
            <a:rPr lang="en-US" sz="1100" dirty="0" smtClean="0">
              <a:solidFill>
                <a:schemeClr val="bg1"/>
              </a:solidFill>
              <a:latin typeface="Arial Rounded MT Bold" pitchFamily="34" charset="0"/>
            </a:rPr>
            <a:t> (July 1, 2013-                         September 30, 2015)</a:t>
          </a:r>
          <a:endParaRPr lang="en-US" sz="1100" dirty="0">
            <a:solidFill>
              <a:schemeClr val="bg1"/>
            </a:solidFill>
            <a:latin typeface="Arial Rounded MT Bold" pitchFamily="34" charset="0"/>
          </a:endParaRPr>
        </a:p>
      </dgm:t>
    </dgm:pt>
    <dgm:pt modelId="{0A504635-5C3B-4B89-8198-57D3A595D029}" type="sibTrans" cxnId="{7105D237-87B7-4BD7-9C6F-AF3F72073897}">
      <dgm:prSet/>
      <dgm:spPr/>
      <dgm:t>
        <a:bodyPr/>
        <a:lstStyle/>
        <a:p>
          <a:endParaRPr lang="en-US"/>
        </a:p>
      </dgm:t>
    </dgm:pt>
    <dgm:pt modelId="{0C3B40BF-1116-4117-B8AB-5DA2E89F2592}" type="parTrans" cxnId="{7105D237-87B7-4BD7-9C6F-AF3F72073897}">
      <dgm:prSet/>
      <dgm:spPr/>
      <dgm:t>
        <a:bodyPr/>
        <a:lstStyle/>
        <a:p>
          <a:endParaRPr lang="en-US"/>
        </a:p>
      </dgm:t>
    </dgm:pt>
    <dgm:pt modelId="{7417049C-C7B9-49E3-A165-815A3A55F270}" type="pres">
      <dgm:prSet presAssocID="{C49FC7D0-B473-480C-B63D-497E98D97F27}" presName="cycle" presStyleCnt="0">
        <dgm:presLayoutVars>
          <dgm:dir/>
          <dgm:resizeHandles val="exact"/>
        </dgm:presLayoutVars>
      </dgm:prSet>
      <dgm:spPr/>
    </dgm:pt>
    <dgm:pt modelId="{EF4DA32B-E9A2-42DF-9294-46100D07919F}" type="pres">
      <dgm:prSet presAssocID="{17FEB918-C7D9-4011-B2C1-0F03A348580C}" presName="node" presStyleLbl="node1" presStyleIdx="0" presStyleCnt="12" custScaleX="133100" custScaleY="133100">
        <dgm:presLayoutVars>
          <dgm:bulletEnabled val="1"/>
        </dgm:presLayoutVars>
      </dgm:prSet>
      <dgm:spPr/>
      <dgm:t>
        <a:bodyPr/>
        <a:lstStyle/>
        <a:p>
          <a:endParaRPr lang="en-US"/>
        </a:p>
      </dgm:t>
    </dgm:pt>
    <dgm:pt modelId="{1D2D4511-6F00-474F-948B-E2906E8B9544}" type="pres">
      <dgm:prSet presAssocID="{17FEB918-C7D9-4011-B2C1-0F03A348580C}" presName="spNode" presStyleCnt="0"/>
      <dgm:spPr/>
    </dgm:pt>
    <dgm:pt modelId="{8663A154-1EEF-49F7-8602-25FB84A365CC}" type="pres">
      <dgm:prSet presAssocID="{FB8C2F1B-9D49-40C2-8A21-99F732B0F6C3}" presName="sibTrans" presStyleLbl="sibTrans1D1" presStyleIdx="0" presStyleCnt="12"/>
      <dgm:spPr/>
      <dgm:t>
        <a:bodyPr/>
        <a:lstStyle/>
        <a:p>
          <a:endParaRPr lang="en-US"/>
        </a:p>
      </dgm:t>
    </dgm:pt>
    <dgm:pt modelId="{9C83579A-BA98-4639-90A3-BBC630F89C07}" type="pres">
      <dgm:prSet presAssocID="{E8FE601E-20B7-44F9-BE8D-AED914F400C0}" presName="node" presStyleLbl="node1" presStyleIdx="1" presStyleCnt="12" custScaleX="133100" custScaleY="133100">
        <dgm:presLayoutVars>
          <dgm:bulletEnabled val="1"/>
        </dgm:presLayoutVars>
      </dgm:prSet>
      <dgm:spPr/>
      <dgm:t>
        <a:bodyPr/>
        <a:lstStyle/>
        <a:p>
          <a:endParaRPr lang="en-US"/>
        </a:p>
      </dgm:t>
    </dgm:pt>
    <dgm:pt modelId="{3503ABF2-8621-40CA-9AC3-6B4BD0F06327}" type="pres">
      <dgm:prSet presAssocID="{E8FE601E-20B7-44F9-BE8D-AED914F400C0}" presName="spNode" presStyleCnt="0"/>
      <dgm:spPr/>
    </dgm:pt>
    <dgm:pt modelId="{CCA5C9AF-725E-4CA4-8406-4F0FEBD69AE5}" type="pres">
      <dgm:prSet presAssocID="{445C50A0-C993-499C-8367-6709BC31D5D7}" presName="sibTrans" presStyleLbl="sibTrans1D1" presStyleIdx="1" presStyleCnt="12"/>
      <dgm:spPr/>
      <dgm:t>
        <a:bodyPr/>
        <a:lstStyle/>
        <a:p>
          <a:endParaRPr lang="en-US"/>
        </a:p>
      </dgm:t>
    </dgm:pt>
    <dgm:pt modelId="{E01FA5CA-04A9-4F5B-BA31-9D077CAC32AD}" type="pres">
      <dgm:prSet presAssocID="{4ACB6A1A-4EBE-4A31-9994-2069904A3895}" presName="node" presStyleLbl="node1" presStyleIdx="2" presStyleCnt="12" custScaleX="133100" custScaleY="133100">
        <dgm:presLayoutVars>
          <dgm:bulletEnabled val="1"/>
        </dgm:presLayoutVars>
      </dgm:prSet>
      <dgm:spPr/>
      <dgm:t>
        <a:bodyPr/>
        <a:lstStyle/>
        <a:p>
          <a:endParaRPr lang="en-US"/>
        </a:p>
      </dgm:t>
    </dgm:pt>
    <dgm:pt modelId="{582616A2-B22B-4A5B-941F-B2B5AEA0EA4A}" type="pres">
      <dgm:prSet presAssocID="{4ACB6A1A-4EBE-4A31-9994-2069904A3895}" presName="spNode" presStyleCnt="0"/>
      <dgm:spPr/>
    </dgm:pt>
    <dgm:pt modelId="{BFD806AF-2F48-4631-8267-4FEA3C734A67}" type="pres">
      <dgm:prSet presAssocID="{6EDF77DF-653B-4686-8E7E-18DEE26F99D3}" presName="sibTrans" presStyleLbl="sibTrans1D1" presStyleIdx="2" presStyleCnt="12"/>
      <dgm:spPr/>
      <dgm:t>
        <a:bodyPr/>
        <a:lstStyle/>
        <a:p>
          <a:endParaRPr lang="en-US"/>
        </a:p>
      </dgm:t>
    </dgm:pt>
    <dgm:pt modelId="{9F139CCC-B3FA-41E0-B518-1E4D06965A31}" type="pres">
      <dgm:prSet presAssocID="{EE29ADA1-E6EC-4406-8D66-0BA90227CB88}" presName="node" presStyleLbl="node1" presStyleIdx="3" presStyleCnt="12" custScaleX="140725" custScaleY="133100">
        <dgm:presLayoutVars>
          <dgm:bulletEnabled val="1"/>
        </dgm:presLayoutVars>
      </dgm:prSet>
      <dgm:spPr/>
      <dgm:t>
        <a:bodyPr/>
        <a:lstStyle/>
        <a:p>
          <a:endParaRPr lang="en-US"/>
        </a:p>
      </dgm:t>
    </dgm:pt>
    <dgm:pt modelId="{2387557F-48E9-4E04-89BC-24221D600A4A}" type="pres">
      <dgm:prSet presAssocID="{EE29ADA1-E6EC-4406-8D66-0BA90227CB88}" presName="spNode" presStyleCnt="0"/>
      <dgm:spPr/>
    </dgm:pt>
    <dgm:pt modelId="{74704CCE-9EEE-453B-9860-9748F93DA0F5}" type="pres">
      <dgm:prSet presAssocID="{59602B2A-3D82-459C-853E-4100DBC921F9}" presName="sibTrans" presStyleLbl="sibTrans1D1" presStyleIdx="3" presStyleCnt="12"/>
      <dgm:spPr/>
      <dgm:t>
        <a:bodyPr/>
        <a:lstStyle/>
        <a:p>
          <a:endParaRPr lang="en-US"/>
        </a:p>
      </dgm:t>
    </dgm:pt>
    <dgm:pt modelId="{D6555CC5-9BF4-46F4-B6B0-2F43EC97075C}" type="pres">
      <dgm:prSet presAssocID="{5CE20A58-E825-42E9-9BA6-10D626424F0C}" presName="node" presStyleLbl="node1" presStyleIdx="4" presStyleCnt="12" custScaleX="133100" custScaleY="133100">
        <dgm:presLayoutVars>
          <dgm:bulletEnabled val="1"/>
        </dgm:presLayoutVars>
      </dgm:prSet>
      <dgm:spPr/>
      <dgm:t>
        <a:bodyPr/>
        <a:lstStyle/>
        <a:p>
          <a:endParaRPr lang="en-US"/>
        </a:p>
      </dgm:t>
    </dgm:pt>
    <dgm:pt modelId="{A650458E-A325-40EB-8E1D-1C45A8A5C63B}" type="pres">
      <dgm:prSet presAssocID="{5CE20A58-E825-42E9-9BA6-10D626424F0C}" presName="spNode" presStyleCnt="0"/>
      <dgm:spPr/>
    </dgm:pt>
    <dgm:pt modelId="{AD8E2AC2-1741-40A8-A053-C622F3FA2A20}" type="pres">
      <dgm:prSet presAssocID="{0A504635-5C3B-4B89-8198-57D3A595D029}" presName="sibTrans" presStyleLbl="sibTrans1D1" presStyleIdx="4" presStyleCnt="12"/>
      <dgm:spPr/>
      <dgm:t>
        <a:bodyPr/>
        <a:lstStyle/>
        <a:p>
          <a:endParaRPr lang="en-US"/>
        </a:p>
      </dgm:t>
    </dgm:pt>
    <dgm:pt modelId="{DBD161F1-E4B1-484A-B073-921CD88A233D}" type="pres">
      <dgm:prSet presAssocID="{A5874FA4-FB1E-4412-BE2C-8F30D1CA497D}" presName="node" presStyleLbl="node1" presStyleIdx="5" presStyleCnt="12" custScaleX="133100" custScaleY="133100">
        <dgm:presLayoutVars>
          <dgm:bulletEnabled val="1"/>
        </dgm:presLayoutVars>
      </dgm:prSet>
      <dgm:spPr/>
      <dgm:t>
        <a:bodyPr/>
        <a:lstStyle/>
        <a:p>
          <a:endParaRPr lang="en-US"/>
        </a:p>
      </dgm:t>
    </dgm:pt>
    <dgm:pt modelId="{EEB7DA6D-9A92-4A8E-8760-6BD988C655C3}" type="pres">
      <dgm:prSet presAssocID="{A5874FA4-FB1E-4412-BE2C-8F30D1CA497D}" presName="spNode" presStyleCnt="0"/>
      <dgm:spPr/>
    </dgm:pt>
    <dgm:pt modelId="{1C3D64FA-6443-410D-BC38-08FE51736EA1}" type="pres">
      <dgm:prSet presAssocID="{6B26323A-4783-4BC3-B4B1-703040BD352A}" presName="sibTrans" presStyleLbl="sibTrans1D1" presStyleIdx="5" presStyleCnt="12"/>
      <dgm:spPr/>
      <dgm:t>
        <a:bodyPr/>
        <a:lstStyle/>
        <a:p>
          <a:endParaRPr lang="en-US"/>
        </a:p>
      </dgm:t>
    </dgm:pt>
    <dgm:pt modelId="{4DB63F3F-258C-4348-848B-4BEE8221D593}" type="pres">
      <dgm:prSet presAssocID="{70C93B29-FF68-4662-BB85-624E830CB203}" presName="node" presStyleLbl="node1" presStyleIdx="6" presStyleCnt="12" custScaleX="133100" custScaleY="133100">
        <dgm:presLayoutVars>
          <dgm:bulletEnabled val="1"/>
        </dgm:presLayoutVars>
      </dgm:prSet>
      <dgm:spPr/>
      <dgm:t>
        <a:bodyPr/>
        <a:lstStyle/>
        <a:p>
          <a:endParaRPr lang="en-US"/>
        </a:p>
      </dgm:t>
    </dgm:pt>
    <dgm:pt modelId="{166B2BD4-FC92-49E9-9702-98F91C604171}" type="pres">
      <dgm:prSet presAssocID="{70C93B29-FF68-4662-BB85-624E830CB203}" presName="spNode" presStyleCnt="0"/>
      <dgm:spPr/>
    </dgm:pt>
    <dgm:pt modelId="{327798B9-A06C-4020-A070-640A308CF83A}" type="pres">
      <dgm:prSet presAssocID="{8E74F2D0-D181-47CE-9C13-48D7ECB39661}" presName="sibTrans" presStyleLbl="sibTrans1D1" presStyleIdx="6" presStyleCnt="12"/>
      <dgm:spPr/>
      <dgm:t>
        <a:bodyPr/>
        <a:lstStyle/>
        <a:p>
          <a:endParaRPr lang="en-US"/>
        </a:p>
      </dgm:t>
    </dgm:pt>
    <dgm:pt modelId="{8A7D135F-4A4C-439C-99CA-2E1B9961E921}" type="pres">
      <dgm:prSet presAssocID="{31125B33-9E19-4BE6-A752-130ED69208A9}" presName="node" presStyleLbl="node1" presStyleIdx="7" presStyleCnt="12" custScaleX="143847" custScaleY="133100">
        <dgm:presLayoutVars>
          <dgm:bulletEnabled val="1"/>
        </dgm:presLayoutVars>
      </dgm:prSet>
      <dgm:spPr/>
      <dgm:t>
        <a:bodyPr/>
        <a:lstStyle/>
        <a:p>
          <a:endParaRPr lang="en-US"/>
        </a:p>
      </dgm:t>
    </dgm:pt>
    <dgm:pt modelId="{3F5A61FB-3840-49C0-B913-8BD28D6B0447}" type="pres">
      <dgm:prSet presAssocID="{31125B33-9E19-4BE6-A752-130ED69208A9}" presName="spNode" presStyleCnt="0"/>
      <dgm:spPr/>
    </dgm:pt>
    <dgm:pt modelId="{19DFCD0E-CA82-4277-81EA-56430D678FE1}" type="pres">
      <dgm:prSet presAssocID="{EB2545A4-3F1F-4D2C-AAAB-441EA4504EE0}" presName="sibTrans" presStyleLbl="sibTrans1D1" presStyleIdx="7" presStyleCnt="12"/>
      <dgm:spPr/>
      <dgm:t>
        <a:bodyPr/>
        <a:lstStyle/>
        <a:p>
          <a:endParaRPr lang="en-US"/>
        </a:p>
      </dgm:t>
    </dgm:pt>
    <dgm:pt modelId="{05C2FBE0-EFDC-4A7A-BAD0-740E08288385}" type="pres">
      <dgm:prSet presAssocID="{B19DF034-0766-4706-AF2E-A25E12A72907}" presName="node" presStyleLbl="node1" presStyleIdx="8" presStyleCnt="12" custScaleX="133100" custScaleY="133100">
        <dgm:presLayoutVars>
          <dgm:bulletEnabled val="1"/>
        </dgm:presLayoutVars>
      </dgm:prSet>
      <dgm:spPr/>
      <dgm:t>
        <a:bodyPr/>
        <a:lstStyle/>
        <a:p>
          <a:endParaRPr lang="en-US"/>
        </a:p>
      </dgm:t>
    </dgm:pt>
    <dgm:pt modelId="{0FD28BBF-DF42-44FE-A885-4485BBEDC55D}" type="pres">
      <dgm:prSet presAssocID="{B19DF034-0766-4706-AF2E-A25E12A72907}" presName="spNode" presStyleCnt="0"/>
      <dgm:spPr/>
    </dgm:pt>
    <dgm:pt modelId="{D3F54C47-8180-4BD9-AB52-4B1F39E4CE59}" type="pres">
      <dgm:prSet presAssocID="{40BD4AE5-50E1-403C-BE11-0E53561DC6C3}" presName="sibTrans" presStyleLbl="sibTrans1D1" presStyleIdx="8" presStyleCnt="12"/>
      <dgm:spPr/>
      <dgm:t>
        <a:bodyPr/>
        <a:lstStyle/>
        <a:p>
          <a:endParaRPr lang="en-US"/>
        </a:p>
      </dgm:t>
    </dgm:pt>
    <dgm:pt modelId="{B56F20D5-02D9-4CCB-A810-5E1DF91BC764}" type="pres">
      <dgm:prSet presAssocID="{1391A3E8-49B1-4A35-AFB5-7F8FD5218AE5}" presName="node" presStyleLbl="node1" presStyleIdx="9" presStyleCnt="12" custScaleX="133100" custScaleY="133100">
        <dgm:presLayoutVars>
          <dgm:bulletEnabled val="1"/>
        </dgm:presLayoutVars>
      </dgm:prSet>
      <dgm:spPr/>
      <dgm:t>
        <a:bodyPr/>
        <a:lstStyle/>
        <a:p>
          <a:endParaRPr lang="en-US"/>
        </a:p>
      </dgm:t>
    </dgm:pt>
    <dgm:pt modelId="{D112F730-E9B6-414E-8BAB-DD9FDBF4F333}" type="pres">
      <dgm:prSet presAssocID="{1391A3E8-49B1-4A35-AFB5-7F8FD5218AE5}" presName="spNode" presStyleCnt="0"/>
      <dgm:spPr/>
    </dgm:pt>
    <dgm:pt modelId="{6D0C77EC-F24E-49E8-8EF1-63B35454943E}" type="pres">
      <dgm:prSet presAssocID="{2A5BA537-FCD8-48C6-B4CD-6A5351880E29}" presName="sibTrans" presStyleLbl="sibTrans1D1" presStyleIdx="9" presStyleCnt="12"/>
      <dgm:spPr/>
      <dgm:t>
        <a:bodyPr/>
        <a:lstStyle/>
        <a:p>
          <a:endParaRPr lang="en-US"/>
        </a:p>
      </dgm:t>
    </dgm:pt>
    <dgm:pt modelId="{F1857AE1-DC46-47D3-A8B1-DA61879BBA4C}" type="pres">
      <dgm:prSet presAssocID="{D2BCD106-C79D-43BE-A68D-EC47C0CB2E6A}" presName="node" presStyleLbl="node1" presStyleIdx="10" presStyleCnt="12" custScaleX="133100" custScaleY="133100">
        <dgm:presLayoutVars>
          <dgm:bulletEnabled val="1"/>
        </dgm:presLayoutVars>
      </dgm:prSet>
      <dgm:spPr/>
      <dgm:t>
        <a:bodyPr/>
        <a:lstStyle/>
        <a:p>
          <a:endParaRPr lang="en-US"/>
        </a:p>
      </dgm:t>
    </dgm:pt>
    <dgm:pt modelId="{F5BF019E-C9BF-4ECE-9018-695E3DBCF492}" type="pres">
      <dgm:prSet presAssocID="{D2BCD106-C79D-43BE-A68D-EC47C0CB2E6A}" presName="spNode" presStyleCnt="0"/>
      <dgm:spPr/>
    </dgm:pt>
    <dgm:pt modelId="{21935F1B-6234-48BF-ABC5-85E2CF1779FC}" type="pres">
      <dgm:prSet presAssocID="{36A0C291-AE5A-4193-B1CE-1EBAB42E31F5}" presName="sibTrans" presStyleLbl="sibTrans1D1" presStyleIdx="10" presStyleCnt="12"/>
      <dgm:spPr/>
      <dgm:t>
        <a:bodyPr/>
        <a:lstStyle/>
        <a:p>
          <a:endParaRPr lang="en-US"/>
        </a:p>
      </dgm:t>
    </dgm:pt>
    <dgm:pt modelId="{A954AE08-7B23-410D-AFC9-E46921432487}" type="pres">
      <dgm:prSet presAssocID="{0EC03605-98A3-4A66-B256-F412A4E9EB61}" presName="node" presStyleLbl="node1" presStyleIdx="11" presStyleCnt="12" custScaleX="143847" custScaleY="133100">
        <dgm:presLayoutVars>
          <dgm:bulletEnabled val="1"/>
        </dgm:presLayoutVars>
      </dgm:prSet>
      <dgm:spPr/>
      <dgm:t>
        <a:bodyPr/>
        <a:lstStyle/>
        <a:p>
          <a:endParaRPr lang="en-US"/>
        </a:p>
      </dgm:t>
    </dgm:pt>
    <dgm:pt modelId="{779EBADF-4D6F-4F8C-B64B-04A8484BD690}" type="pres">
      <dgm:prSet presAssocID="{0EC03605-98A3-4A66-B256-F412A4E9EB61}" presName="spNode" presStyleCnt="0"/>
      <dgm:spPr/>
    </dgm:pt>
    <dgm:pt modelId="{4D3EBBBC-CF76-412A-BA35-B89393CE5D48}" type="pres">
      <dgm:prSet presAssocID="{222B63B8-6462-453E-8A66-CBAC17AB1FBC}" presName="sibTrans" presStyleLbl="sibTrans1D1" presStyleIdx="11" presStyleCnt="12"/>
      <dgm:spPr/>
      <dgm:t>
        <a:bodyPr/>
        <a:lstStyle/>
        <a:p>
          <a:endParaRPr lang="en-US"/>
        </a:p>
      </dgm:t>
    </dgm:pt>
  </dgm:ptLst>
  <dgm:cxnLst>
    <dgm:cxn modelId="{C958B6EE-CF82-42B3-B5AE-217ED43CE52F}" type="presOf" srcId="{40BD4AE5-50E1-403C-BE11-0E53561DC6C3}" destId="{D3F54C47-8180-4BD9-AB52-4B1F39E4CE59}" srcOrd="0" destOrd="0" presId="urn:microsoft.com/office/officeart/2005/8/layout/cycle5"/>
    <dgm:cxn modelId="{79A7562C-1811-415A-AEB5-C125872003A4}" type="presOf" srcId="{2A5BA537-FCD8-48C6-B4CD-6A5351880E29}" destId="{6D0C77EC-F24E-49E8-8EF1-63B35454943E}" srcOrd="0" destOrd="0" presId="urn:microsoft.com/office/officeart/2005/8/layout/cycle5"/>
    <dgm:cxn modelId="{34C6C8D4-4B77-4284-8FB2-A0FA2C17C121}" type="presOf" srcId="{A5874FA4-FB1E-4412-BE2C-8F30D1CA497D}" destId="{DBD161F1-E4B1-484A-B073-921CD88A233D}" srcOrd="0" destOrd="0" presId="urn:microsoft.com/office/officeart/2005/8/layout/cycle5"/>
    <dgm:cxn modelId="{64C0E415-C81B-4669-972F-CD2543E1A6C4}" type="presOf" srcId="{C49FC7D0-B473-480C-B63D-497E98D97F27}" destId="{7417049C-C7B9-49E3-A165-815A3A55F270}" srcOrd="0" destOrd="0" presId="urn:microsoft.com/office/officeart/2005/8/layout/cycle5"/>
    <dgm:cxn modelId="{5FC4E424-7D61-415D-B7C6-230D57BACBC8}" srcId="{C49FC7D0-B473-480C-B63D-497E98D97F27}" destId="{70C93B29-FF68-4662-BB85-624E830CB203}" srcOrd="6" destOrd="0" parTransId="{AA7BDCC1-6177-4197-8DC0-7B5538F337AE}" sibTransId="{8E74F2D0-D181-47CE-9C13-48D7ECB39661}"/>
    <dgm:cxn modelId="{D0B8D17F-5464-4C1C-B97E-7D6832D45133}" srcId="{C49FC7D0-B473-480C-B63D-497E98D97F27}" destId="{4ACB6A1A-4EBE-4A31-9994-2069904A3895}" srcOrd="2" destOrd="0" parTransId="{060371E9-1B7C-42F1-88B2-42145DF3DA2C}" sibTransId="{6EDF77DF-653B-4686-8E7E-18DEE26F99D3}"/>
    <dgm:cxn modelId="{67616723-7E02-463B-8403-26646006BE37}" srcId="{C49FC7D0-B473-480C-B63D-497E98D97F27}" destId="{EE29ADA1-E6EC-4406-8D66-0BA90227CB88}" srcOrd="3" destOrd="0" parTransId="{D28C72B7-73EA-4A9C-95A6-4D914DC6C48B}" sibTransId="{59602B2A-3D82-459C-853E-4100DBC921F9}"/>
    <dgm:cxn modelId="{88A5E80C-321F-44F9-A019-13DED2A13479}" type="presOf" srcId="{0A504635-5C3B-4B89-8198-57D3A595D029}" destId="{AD8E2AC2-1741-40A8-A053-C622F3FA2A20}" srcOrd="0" destOrd="0" presId="urn:microsoft.com/office/officeart/2005/8/layout/cycle5"/>
    <dgm:cxn modelId="{561F35E3-F71D-41E8-A7F4-AA2D004F6C37}" type="presOf" srcId="{4ACB6A1A-4EBE-4A31-9994-2069904A3895}" destId="{E01FA5CA-04A9-4F5B-BA31-9D077CAC32AD}" srcOrd="0" destOrd="0" presId="urn:microsoft.com/office/officeart/2005/8/layout/cycle5"/>
    <dgm:cxn modelId="{8B497984-808E-424E-A526-C5AC1A88F3D2}" srcId="{C49FC7D0-B473-480C-B63D-497E98D97F27}" destId="{17FEB918-C7D9-4011-B2C1-0F03A348580C}" srcOrd="0" destOrd="0" parTransId="{119782D0-A5F0-431F-BAB1-DDD5153D16EF}" sibTransId="{FB8C2F1B-9D49-40C2-8A21-99F732B0F6C3}"/>
    <dgm:cxn modelId="{146F53AF-34A9-4FDA-818F-CAD89BA27750}" type="presOf" srcId="{5CE20A58-E825-42E9-9BA6-10D626424F0C}" destId="{D6555CC5-9BF4-46F4-B6B0-2F43EC97075C}" srcOrd="0" destOrd="0" presId="urn:microsoft.com/office/officeart/2005/8/layout/cycle5"/>
    <dgm:cxn modelId="{EE8F34B0-3EB3-45D8-B749-3C2539F18B30}" type="presOf" srcId="{17FEB918-C7D9-4011-B2C1-0F03A348580C}" destId="{EF4DA32B-E9A2-42DF-9294-46100D07919F}" srcOrd="0" destOrd="0" presId="urn:microsoft.com/office/officeart/2005/8/layout/cycle5"/>
    <dgm:cxn modelId="{58AE01F6-6451-4AE1-B757-B61316B4845A}" type="presOf" srcId="{31125B33-9E19-4BE6-A752-130ED69208A9}" destId="{8A7D135F-4A4C-439C-99CA-2E1B9961E921}" srcOrd="0" destOrd="0" presId="urn:microsoft.com/office/officeart/2005/8/layout/cycle5"/>
    <dgm:cxn modelId="{FE28CD09-CA7A-4B7A-A4B9-F6DFE9C11411}" type="presOf" srcId="{445C50A0-C993-499C-8367-6709BC31D5D7}" destId="{CCA5C9AF-725E-4CA4-8406-4F0FEBD69AE5}" srcOrd="0" destOrd="0" presId="urn:microsoft.com/office/officeart/2005/8/layout/cycle5"/>
    <dgm:cxn modelId="{4EB84F65-7621-4CD4-AD55-15CCA2A628E2}" type="presOf" srcId="{36A0C291-AE5A-4193-B1CE-1EBAB42E31F5}" destId="{21935F1B-6234-48BF-ABC5-85E2CF1779FC}" srcOrd="0" destOrd="0" presId="urn:microsoft.com/office/officeart/2005/8/layout/cycle5"/>
    <dgm:cxn modelId="{EEADC43E-292E-4A3F-AD96-DA1EDDF22BF7}" type="presOf" srcId="{EE29ADA1-E6EC-4406-8D66-0BA90227CB88}" destId="{9F139CCC-B3FA-41E0-B518-1E4D06965A31}" srcOrd="0" destOrd="0" presId="urn:microsoft.com/office/officeart/2005/8/layout/cycle5"/>
    <dgm:cxn modelId="{1FA5CBCA-B6A9-439A-A068-C76CA8FBD2A5}" srcId="{C49FC7D0-B473-480C-B63D-497E98D97F27}" destId="{1391A3E8-49B1-4A35-AFB5-7F8FD5218AE5}" srcOrd="9" destOrd="0" parTransId="{1E18024E-6182-4971-953C-B113C81B54CE}" sibTransId="{2A5BA537-FCD8-48C6-B4CD-6A5351880E29}"/>
    <dgm:cxn modelId="{2EF06BD2-3AB4-403C-AF83-36D48B8C0031}" srcId="{C49FC7D0-B473-480C-B63D-497E98D97F27}" destId="{0EC03605-98A3-4A66-B256-F412A4E9EB61}" srcOrd="11" destOrd="0" parTransId="{F12473D9-F6B9-44F3-817C-64E9F0B70F12}" sibTransId="{222B63B8-6462-453E-8A66-CBAC17AB1FBC}"/>
    <dgm:cxn modelId="{C6B7BE41-8F97-4170-8A64-E8FB3FBA814E}" type="presOf" srcId="{D2BCD106-C79D-43BE-A68D-EC47C0CB2E6A}" destId="{F1857AE1-DC46-47D3-A8B1-DA61879BBA4C}" srcOrd="0" destOrd="0" presId="urn:microsoft.com/office/officeart/2005/8/layout/cycle5"/>
    <dgm:cxn modelId="{A4BF8CFA-0847-4443-8C2F-934E8AD8D9F3}" srcId="{C49FC7D0-B473-480C-B63D-497E98D97F27}" destId="{E8FE601E-20B7-44F9-BE8D-AED914F400C0}" srcOrd="1" destOrd="0" parTransId="{35365423-DA5B-4339-93C5-98AA1D918436}" sibTransId="{445C50A0-C993-499C-8367-6709BC31D5D7}"/>
    <dgm:cxn modelId="{85C668C3-B557-4A9E-A605-807D6D44FECA}" type="presOf" srcId="{B19DF034-0766-4706-AF2E-A25E12A72907}" destId="{05C2FBE0-EFDC-4A7A-BAD0-740E08288385}" srcOrd="0" destOrd="0" presId="urn:microsoft.com/office/officeart/2005/8/layout/cycle5"/>
    <dgm:cxn modelId="{7DD87306-FAD3-4136-8B1B-9C0CD011E559}" type="presOf" srcId="{222B63B8-6462-453E-8A66-CBAC17AB1FBC}" destId="{4D3EBBBC-CF76-412A-BA35-B89393CE5D48}" srcOrd="0" destOrd="0" presId="urn:microsoft.com/office/officeart/2005/8/layout/cycle5"/>
    <dgm:cxn modelId="{26CEB346-6B24-4B83-A3EE-F16E134072E6}" type="presOf" srcId="{EB2545A4-3F1F-4D2C-AAAB-441EA4504EE0}" destId="{19DFCD0E-CA82-4277-81EA-56430D678FE1}" srcOrd="0" destOrd="0" presId="urn:microsoft.com/office/officeart/2005/8/layout/cycle5"/>
    <dgm:cxn modelId="{92467048-E8F5-4DC0-8E6D-C59625748DC1}" srcId="{C49FC7D0-B473-480C-B63D-497E98D97F27}" destId="{A5874FA4-FB1E-4412-BE2C-8F30D1CA497D}" srcOrd="5" destOrd="0" parTransId="{0C463A44-9059-4EBE-9076-E89D48176106}" sibTransId="{6B26323A-4783-4BC3-B4B1-703040BD352A}"/>
    <dgm:cxn modelId="{FC787202-E149-478D-80B4-BBF1A681A246}" srcId="{C49FC7D0-B473-480C-B63D-497E98D97F27}" destId="{B19DF034-0766-4706-AF2E-A25E12A72907}" srcOrd="8" destOrd="0" parTransId="{90C8B492-DD96-4BEA-8B30-C3A19D80F216}" sibTransId="{40BD4AE5-50E1-403C-BE11-0E53561DC6C3}"/>
    <dgm:cxn modelId="{84474209-D360-4148-B6A4-87AA14BD5621}" type="presOf" srcId="{E8FE601E-20B7-44F9-BE8D-AED914F400C0}" destId="{9C83579A-BA98-4639-90A3-BBC630F89C07}" srcOrd="0" destOrd="0" presId="urn:microsoft.com/office/officeart/2005/8/layout/cycle5"/>
    <dgm:cxn modelId="{AB170BD5-82F7-490C-AC8C-057544401473}" type="presOf" srcId="{6EDF77DF-653B-4686-8E7E-18DEE26F99D3}" destId="{BFD806AF-2F48-4631-8267-4FEA3C734A67}" srcOrd="0" destOrd="0" presId="urn:microsoft.com/office/officeart/2005/8/layout/cycle5"/>
    <dgm:cxn modelId="{4AE646E6-2E8D-488D-B270-BC6EE688DD85}" type="presOf" srcId="{59602B2A-3D82-459C-853E-4100DBC921F9}" destId="{74704CCE-9EEE-453B-9860-9748F93DA0F5}" srcOrd="0" destOrd="0" presId="urn:microsoft.com/office/officeart/2005/8/layout/cycle5"/>
    <dgm:cxn modelId="{7917A791-94BD-4310-994E-71D219188532}" type="presOf" srcId="{FB8C2F1B-9D49-40C2-8A21-99F732B0F6C3}" destId="{8663A154-1EEF-49F7-8602-25FB84A365CC}" srcOrd="0" destOrd="0" presId="urn:microsoft.com/office/officeart/2005/8/layout/cycle5"/>
    <dgm:cxn modelId="{7105D237-87B7-4BD7-9C6F-AF3F72073897}" srcId="{C49FC7D0-B473-480C-B63D-497E98D97F27}" destId="{5CE20A58-E825-42E9-9BA6-10D626424F0C}" srcOrd="4" destOrd="0" parTransId="{0C3B40BF-1116-4117-B8AB-5DA2E89F2592}" sibTransId="{0A504635-5C3B-4B89-8198-57D3A595D029}"/>
    <dgm:cxn modelId="{231A5747-5D6E-4CC0-AF5A-1A69E1CBCC35}" srcId="{C49FC7D0-B473-480C-B63D-497E98D97F27}" destId="{31125B33-9E19-4BE6-A752-130ED69208A9}" srcOrd="7" destOrd="0" parTransId="{462F0952-A425-4A71-9272-D060CDBA01AD}" sibTransId="{EB2545A4-3F1F-4D2C-AAAB-441EA4504EE0}"/>
    <dgm:cxn modelId="{13CE3791-43F8-4191-9BB2-A277CD45DC18}" type="presOf" srcId="{6B26323A-4783-4BC3-B4B1-703040BD352A}" destId="{1C3D64FA-6443-410D-BC38-08FE51736EA1}" srcOrd="0" destOrd="0" presId="urn:microsoft.com/office/officeart/2005/8/layout/cycle5"/>
    <dgm:cxn modelId="{34C3EFCD-7565-4C47-8AB5-C7D3EF8E051D}" srcId="{C49FC7D0-B473-480C-B63D-497E98D97F27}" destId="{D2BCD106-C79D-43BE-A68D-EC47C0CB2E6A}" srcOrd="10" destOrd="0" parTransId="{0D9F85D9-C921-4DE5-A834-9AF8F3C89777}" sibTransId="{36A0C291-AE5A-4193-B1CE-1EBAB42E31F5}"/>
    <dgm:cxn modelId="{369CC7BF-9652-4827-8015-E4A71611420F}" type="presOf" srcId="{8E74F2D0-D181-47CE-9C13-48D7ECB39661}" destId="{327798B9-A06C-4020-A070-640A308CF83A}" srcOrd="0" destOrd="0" presId="urn:microsoft.com/office/officeart/2005/8/layout/cycle5"/>
    <dgm:cxn modelId="{4378162E-2BCB-4CB4-804F-968FF6B5C3AD}" type="presOf" srcId="{0EC03605-98A3-4A66-B256-F412A4E9EB61}" destId="{A954AE08-7B23-410D-AFC9-E46921432487}" srcOrd="0" destOrd="0" presId="urn:microsoft.com/office/officeart/2005/8/layout/cycle5"/>
    <dgm:cxn modelId="{9FEB60B4-17A0-4878-8A92-26C0894A4B97}" type="presOf" srcId="{70C93B29-FF68-4662-BB85-624E830CB203}" destId="{4DB63F3F-258C-4348-848B-4BEE8221D593}" srcOrd="0" destOrd="0" presId="urn:microsoft.com/office/officeart/2005/8/layout/cycle5"/>
    <dgm:cxn modelId="{03CD8D53-088F-42FD-B1F6-D384065007F6}" type="presOf" srcId="{1391A3E8-49B1-4A35-AFB5-7F8FD5218AE5}" destId="{B56F20D5-02D9-4CCB-A810-5E1DF91BC764}" srcOrd="0" destOrd="0" presId="urn:microsoft.com/office/officeart/2005/8/layout/cycle5"/>
    <dgm:cxn modelId="{E56C9364-6822-4AA7-B04A-5BA1561F1710}" type="presParOf" srcId="{7417049C-C7B9-49E3-A165-815A3A55F270}" destId="{EF4DA32B-E9A2-42DF-9294-46100D07919F}" srcOrd="0" destOrd="0" presId="urn:microsoft.com/office/officeart/2005/8/layout/cycle5"/>
    <dgm:cxn modelId="{34A49659-160C-4F78-84E4-539E7B3B8E70}" type="presParOf" srcId="{7417049C-C7B9-49E3-A165-815A3A55F270}" destId="{1D2D4511-6F00-474F-948B-E2906E8B9544}" srcOrd="1" destOrd="0" presId="urn:microsoft.com/office/officeart/2005/8/layout/cycle5"/>
    <dgm:cxn modelId="{DE10D9E0-AA3B-4873-B011-6B3684ECDE39}" type="presParOf" srcId="{7417049C-C7B9-49E3-A165-815A3A55F270}" destId="{8663A154-1EEF-49F7-8602-25FB84A365CC}" srcOrd="2" destOrd="0" presId="urn:microsoft.com/office/officeart/2005/8/layout/cycle5"/>
    <dgm:cxn modelId="{3A82F208-E461-4419-ACEE-A6C9D1F06C14}" type="presParOf" srcId="{7417049C-C7B9-49E3-A165-815A3A55F270}" destId="{9C83579A-BA98-4639-90A3-BBC630F89C07}" srcOrd="3" destOrd="0" presId="urn:microsoft.com/office/officeart/2005/8/layout/cycle5"/>
    <dgm:cxn modelId="{A0E863E3-9261-4513-9223-1746192F7E18}" type="presParOf" srcId="{7417049C-C7B9-49E3-A165-815A3A55F270}" destId="{3503ABF2-8621-40CA-9AC3-6B4BD0F06327}" srcOrd="4" destOrd="0" presId="urn:microsoft.com/office/officeart/2005/8/layout/cycle5"/>
    <dgm:cxn modelId="{54D1FC2D-34BF-4877-B016-80CC9892E1C2}" type="presParOf" srcId="{7417049C-C7B9-49E3-A165-815A3A55F270}" destId="{CCA5C9AF-725E-4CA4-8406-4F0FEBD69AE5}" srcOrd="5" destOrd="0" presId="urn:microsoft.com/office/officeart/2005/8/layout/cycle5"/>
    <dgm:cxn modelId="{8A7C2D06-6C38-46CB-B21A-5E79628C57FC}" type="presParOf" srcId="{7417049C-C7B9-49E3-A165-815A3A55F270}" destId="{E01FA5CA-04A9-4F5B-BA31-9D077CAC32AD}" srcOrd="6" destOrd="0" presId="urn:microsoft.com/office/officeart/2005/8/layout/cycle5"/>
    <dgm:cxn modelId="{6D263B86-5507-402D-BF6E-9C52C2CF2B6A}" type="presParOf" srcId="{7417049C-C7B9-49E3-A165-815A3A55F270}" destId="{582616A2-B22B-4A5B-941F-B2B5AEA0EA4A}" srcOrd="7" destOrd="0" presId="urn:microsoft.com/office/officeart/2005/8/layout/cycle5"/>
    <dgm:cxn modelId="{F61F72B6-AE33-49F7-BFFA-1905BDE4A3CB}" type="presParOf" srcId="{7417049C-C7B9-49E3-A165-815A3A55F270}" destId="{BFD806AF-2F48-4631-8267-4FEA3C734A67}" srcOrd="8" destOrd="0" presId="urn:microsoft.com/office/officeart/2005/8/layout/cycle5"/>
    <dgm:cxn modelId="{0C43B538-BA24-4A27-8BCC-DD1DE8A9BEC1}" type="presParOf" srcId="{7417049C-C7B9-49E3-A165-815A3A55F270}" destId="{9F139CCC-B3FA-41E0-B518-1E4D06965A31}" srcOrd="9" destOrd="0" presId="urn:microsoft.com/office/officeart/2005/8/layout/cycle5"/>
    <dgm:cxn modelId="{9E2FE6C4-5D3D-4136-9B72-58547C29186E}" type="presParOf" srcId="{7417049C-C7B9-49E3-A165-815A3A55F270}" destId="{2387557F-48E9-4E04-89BC-24221D600A4A}" srcOrd="10" destOrd="0" presId="urn:microsoft.com/office/officeart/2005/8/layout/cycle5"/>
    <dgm:cxn modelId="{5E16D150-1222-423E-99A9-5D3FBD234C7F}" type="presParOf" srcId="{7417049C-C7B9-49E3-A165-815A3A55F270}" destId="{74704CCE-9EEE-453B-9860-9748F93DA0F5}" srcOrd="11" destOrd="0" presId="urn:microsoft.com/office/officeart/2005/8/layout/cycle5"/>
    <dgm:cxn modelId="{D8AF80FB-3BAC-499F-9A55-A91AEC78442C}" type="presParOf" srcId="{7417049C-C7B9-49E3-A165-815A3A55F270}" destId="{D6555CC5-9BF4-46F4-B6B0-2F43EC97075C}" srcOrd="12" destOrd="0" presId="urn:microsoft.com/office/officeart/2005/8/layout/cycle5"/>
    <dgm:cxn modelId="{A3D87B42-F453-40DB-B28F-0AFEFDDFA5A7}" type="presParOf" srcId="{7417049C-C7B9-49E3-A165-815A3A55F270}" destId="{A650458E-A325-40EB-8E1D-1C45A8A5C63B}" srcOrd="13" destOrd="0" presId="urn:microsoft.com/office/officeart/2005/8/layout/cycle5"/>
    <dgm:cxn modelId="{F0AE2B7F-64B5-468D-BB11-5E772CF5993B}" type="presParOf" srcId="{7417049C-C7B9-49E3-A165-815A3A55F270}" destId="{AD8E2AC2-1741-40A8-A053-C622F3FA2A20}" srcOrd="14" destOrd="0" presId="urn:microsoft.com/office/officeart/2005/8/layout/cycle5"/>
    <dgm:cxn modelId="{17873B74-FA05-48A8-A263-A832B1538257}" type="presParOf" srcId="{7417049C-C7B9-49E3-A165-815A3A55F270}" destId="{DBD161F1-E4B1-484A-B073-921CD88A233D}" srcOrd="15" destOrd="0" presId="urn:microsoft.com/office/officeart/2005/8/layout/cycle5"/>
    <dgm:cxn modelId="{964A396A-719A-455D-84ED-12236E461D17}" type="presParOf" srcId="{7417049C-C7B9-49E3-A165-815A3A55F270}" destId="{EEB7DA6D-9A92-4A8E-8760-6BD988C655C3}" srcOrd="16" destOrd="0" presId="urn:microsoft.com/office/officeart/2005/8/layout/cycle5"/>
    <dgm:cxn modelId="{5B8250F1-56DB-4116-AD03-2901F768ED81}" type="presParOf" srcId="{7417049C-C7B9-49E3-A165-815A3A55F270}" destId="{1C3D64FA-6443-410D-BC38-08FE51736EA1}" srcOrd="17" destOrd="0" presId="urn:microsoft.com/office/officeart/2005/8/layout/cycle5"/>
    <dgm:cxn modelId="{7F432C27-BF56-45B9-8F1C-CD07AC1E4928}" type="presParOf" srcId="{7417049C-C7B9-49E3-A165-815A3A55F270}" destId="{4DB63F3F-258C-4348-848B-4BEE8221D593}" srcOrd="18" destOrd="0" presId="urn:microsoft.com/office/officeart/2005/8/layout/cycle5"/>
    <dgm:cxn modelId="{BF067D6F-8F77-4053-8F74-7D5BF9AD6F11}" type="presParOf" srcId="{7417049C-C7B9-49E3-A165-815A3A55F270}" destId="{166B2BD4-FC92-49E9-9702-98F91C604171}" srcOrd="19" destOrd="0" presId="urn:microsoft.com/office/officeart/2005/8/layout/cycle5"/>
    <dgm:cxn modelId="{007637B1-7E1A-4934-8EC4-47D4425E35EA}" type="presParOf" srcId="{7417049C-C7B9-49E3-A165-815A3A55F270}" destId="{327798B9-A06C-4020-A070-640A308CF83A}" srcOrd="20" destOrd="0" presId="urn:microsoft.com/office/officeart/2005/8/layout/cycle5"/>
    <dgm:cxn modelId="{BDDDAB7F-C7F7-4C9A-9F88-198B9DC7E5C1}" type="presParOf" srcId="{7417049C-C7B9-49E3-A165-815A3A55F270}" destId="{8A7D135F-4A4C-439C-99CA-2E1B9961E921}" srcOrd="21" destOrd="0" presId="urn:microsoft.com/office/officeart/2005/8/layout/cycle5"/>
    <dgm:cxn modelId="{5B05C973-AD8A-4A44-BEA1-0287191F693B}" type="presParOf" srcId="{7417049C-C7B9-49E3-A165-815A3A55F270}" destId="{3F5A61FB-3840-49C0-B913-8BD28D6B0447}" srcOrd="22" destOrd="0" presId="urn:microsoft.com/office/officeart/2005/8/layout/cycle5"/>
    <dgm:cxn modelId="{15958807-F57F-49B3-8A2D-8FF831A852D3}" type="presParOf" srcId="{7417049C-C7B9-49E3-A165-815A3A55F270}" destId="{19DFCD0E-CA82-4277-81EA-56430D678FE1}" srcOrd="23" destOrd="0" presId="urn:microsoft.com/office/officeart/2005/8/layout/cycle5"/>
    <dgm:cxn modelId="{784E3642-6E4F-4B54-88CA-6020FCB019D3}" type="presParOf" srcId="{7417049C-C7B9-49E3-A165-815A3A55F270}" destId="{05C2FBE0-EFDC-4A7A-BAD0-740E08288385}" srcOrd="24" destOrd="0" presId="urn:microsoft.com/office/officeart/2005/8/layout/cycle5"/>
    <dgm:cxn modelId="{1C8C7A64-4603-4273-8074-1126A947113B}" type="presParOf" srcId="{7417049C-C7B9-49E3-A165-815A3A55F270}" destId="{0FD28BBF-DF42-44FE-A885-4485BBEDC55D}" srcOrd="25" destOrd="0" presId="urn:microsoft.com/office/officeart/2005/8/layout/cycle5"/>
    <dgm:cxn modelId="{BDCD8CE3-36B1-41E6-AF4B-1AD984D166D1}" type="presParOf" srcId="{7417049C-C7B9-49E3-A165-815A3A55F270}" destId="{D3F54C47-8180-4BD9-AB52-4B1F39E4CE59}" srcOrd="26" destOrd="0" presId="urn:microsoft.com/office/officeart/2005/8/layout/cycle5"/>
    <dgm:cxn modelId="{BDEFF22E-8FF9-4011-8557-E7B08A61104D}" type="presParOf" srcId="{7417049C-C7B9-49E3-A165-815A3A55F270}" destId="{B56F20D5-02D9-4CCB-A810-5E1DF91BC764}" srcOrd="27" destOrd="0" presId="urn:microsoft.com/office/officeart/2005/8/layout/cycle5"/>
    <dgm:cxn modelId="{752BCF13-A8E4-43D6-914C-E0590C6A05D4}" type="presParOf" srcId="{7417049C-C7B9-49E3-A165-815A3A55F270}" destId="{D112F730-E9B6-414E-8BAB-DD9FDBF4F333}" srcOrd="28" destOrd="0" presId="urn:microsoft.com/office/officeart/2005/8/layout/cycle5"/>
    <dgm:cxn modelId="{9DA20BD4-71DC-4904-8DA4-9054BE881D72}" type="presParOf" srcId="{7417049C-C7B9-49E3-A165-815A3A55F270}" destId="{6D0C77EC-F24E-49E8-8EF1-63B35454943E}" srcOrd="29" destOrd="0" presId="urn:microsoft.com/office/officeart/2005/8/layout/cycle5"/>
    <dgm:cxn modelId="{38C05F4A-590E-47B9-9A03-3DF5F4B9F6A0}" type="presParOf" srcId="{7417049C-C7B9-49E3-A165-815A3A55F270}" destId="{F1857AE1-DC46-47D3-A8B1-DA61879BBA4C}" srcOrd="30" destOrd="0" presId="urn:microsoft.com/office/officeart/2005/8/layout/cycle5"/>
    <dgm:cxn modelId="{EE6A8BBF-05C5-44B8-A3F2-28F9FF5B5C35}" type="presParOf" srcId="{7417049C-C7B9-49E3-A165-815A3A55F270}" destId="{F5BF019E-C9BF-4ECE-9018-695E3DBCF492}" srcOrd="31" destOrd="0" presId="urn:microsoft.com/office/officeart/2005/8/layout/cycle5"/>
    <dgm:cxn modelId="{3E046917-BE56-4216-B781-8E56436BCD03}" type="presParOf" srcId="{7417049C-C7B9-49E3-A165-815A3A55F270}" destId="{21935F1B-6234-48BF-ABC5-85E2CF1779FC}" srcOrd="32" destOrd="0" presId="urn:microsoft.com/office/officeart/2005/8/layout/cycle5"/>
    <dgm:cxn modelId="{85342F26-01CD-4BB1-A34C-C18617464628}" type="presParOf" srcId="{7417049C-C7B9-49E3-A165-815A3A55F270}" destId="{A954AE08-7B23-410D-AFC9-E46921432487}" srcOrd="33" destOrd="0" presId="urn:microsoft.com/office/officeart/2005/8/layout/cycle5"/>
    <dgm:cxn modelId="{F46F77C1-2B3D-4414-A9C6-F6A4C2B048D1}" type="presParOf" srcId="{7417049C-C7B9-49E3-A165-815A3A55F270}" destId="{779EBADF-4D6F-4F8C-B64B-04A8484BD690}" srcOrd="34" destOrd="0" presId="urn:microsoft.com/office/officeart/2005/8/layout/cycle5"/>
    <dgm:cxn modelId="{B7C78A40-2D8B-449A-8362-AD16AD9C2C2C}" type="presParOf" srcId="{7417049C-C7B9-49E3-A165-815A3A55F270}" destId="{4D3EBBBC-CF76-412A-BA35-B89393CE5D48}" srcOrd="3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lIns="91428" tIns="45714" rIns="91428" bIns="45714" rtlCol="0"/>
          <a:lstStyle>
            <a:lvl1pPr algn="r">
              <a:defRPr sz="1200"/>
            </a:lvl1pPr>
          </a:lstStyle>
          <a:p>
            <a:fld id="{4B63370B-FA6D-4EE3-9C72-018235AF4009}" type="datetimeFigureOut">
              <a:rPr lang="en-US" smtClean="0"/>
              <a:pPr/>
              <a:t>8/27/2015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8" tIns="45714" rIns="91428" bIns="45714" rtlCol="0" anchor="b"/>
          <a:lstStyle>
            <a:lvl1pPr algn="r">
              <a:defRPr sz="1200"/>
            </a:lvl1pPr>
          </a:lstStyle>
          <a:p>
            <a:fld id="{5FA1DE56-A7D5-41C6-898E-7176DA5A5487}" type="slidenum">
              <a:rPr lang="en-US" smtClean="0"/>
              <a:pPr/>
              <a:t>‹#›</a:t>
            </a:fld>
            <a:endParaRPr lang="en-US" dirty="0"/>
          </a:p>
        </p:txBody>
      </p:sp>
    </p:spTree>
    <p:extLst>
      <p:ext uri="{BB962C8B-B14F-4D97-AF65-F5344CB8AC3E}">
        <p14:creationId xmlns:p14="http://schemas.microsoft.com/office/powerpoint/2010/main" val="177970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19818554-6826-4D5A-A123-C83CC0E50617}" type="datetimeFigureOut">
              <a:rPr lang="en-US" smtClean="0"/>
              <a:pPr/>
              <a:t>8/27/2015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11EFF8CB-AFA7-47A7-9C74-AA84CF2B0018}" type="slidenum">
              <a:rPr lang="en-US" smtClean="0"/>
              <a:pPr/>
              <a:t>‹#›</a:t>
            </a:fld>
            <a:endParaRPr lang="en-US" dirty="0"/>
          </a:p>
        </p:txBody>
      </p:sp>
    </p:spTree>
    <p:extLst>
      <p:ext uri="{BB962C8B-B14F-4D97-AF65-F5344CB8AC3E}">
        <p14:creationId xmlns:p14="http://schemas.microsoft.com/office/powerpoint/2010/main" val="279590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a:t>
            </a:fld>
            <a:endParaRPr lang="en-US" dirty="0"/>
          </a:p>
        </p:txBody>
      </p:sp>
    </p:spTree>
    <p:extLst>
      <p:ext uri="{BB962C8B-B14F-4D97-AF65-F5344CB8AC3E}">
        <p14:creationId xmlns:p14="http://schemas.microsoft.com/office/powerpoint/2010/main" val="3809392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11</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101</a:t>
            </a:fld>
            <a:endParaRPr lang="en-US" dirty="0"/>
          </a:p>
        </p:txBody>
      </p:sp>
    </p:spTree>
    <p:extLst>
      <p:ext uri="{BB962C8B-B14F-4D97-AF65-F5344CB8AC3E}">
        <p14:creationId xmlns:p14="http://schemas.microsoft.com/office/powerpoint/2010/main" val="10534500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102</a:t>
            </a:fld>
            <a:endParaRPr lang="en-US" dirty="0"/>
          </a:p>
        </p:txBody>
      </p:sp>
    </p:spTree>
    <p:extLst>
      <p:ext uri="{BB962C8B-B14F-4D97-AF65-F5344CB8AC3E}">
        <p14:creationId xmlns:p14="http://schemas.microsoft.com/office/powerpoint/2010/main" val="8620127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103</a:t>
            </a:fld>
            <a:endParaRPr lang="en-US" dirty="0"/>
          </a:p>
        </p:txBody>
      </p:sp>
    </p:spTree>
    <p:extLst>
      <p:ext uri="{BB962C8B-B14F-4D97-AF65-F5344CB8AC3E}">
        <p14:creationId xmlns:p14="http://schemas.microsoft.com/office/powerpoint/2010/main" val="39054204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104</a:t>
            </a:fld>
            <a:endParaRPr lang="en-US" dirty="0"/>
          </a:p>
        </p:txBody>
      </p:sp>
    </p:spTree>
    <p:extLst>
      <p:ext uri="{BB962C8B-B14F-4D97-AF65-F5344CB8AC3E}">
        <p14:creationId xmlns:p14="http://schemas.microsoft.com/office/powerpoint/2010/main" val="15142321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105</a:t>
            </a:fld>
            <a:endParaRPr lang="en-US" dirty="0"/>
          </a:p>
        </p:txBody>
      </p:sp>
    </p:spTree>
    <p:extLst>
      <p:ext uri="{BB962C8B-B14F-4D97-AF65-F5344CB8AC3E}">
        <p14:creationId xmlns:p14="http://schemas.microsoft.com/office/powerpoint/2010/main" val="9001175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EE46-367B-480D-BA13-91031D29B7A1}" type="slidenum">
              <a:rPr lang="en-US" smtClean="0"/>
              <a:pPr/>
              <a:t>106</a:t>
            </a:fld>
            <a:endParaRPr lang="en-US"/>
          </a:p>
        </p:txBody>
      </p:sp>
    </p:spTree>
    <p:extLst>
      <p:ext uri="{BB962C8B-B14F-4D97-AF65-F5344CB8AC3E}">
        <p14:creationId xmlns:p14="http://schemas.microsoft.com/office/powerpoint/2010/main" val="25217092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Note – there may be some discrepancy</a:t>
            </a:r>
            <a:r>
              <a:rPr lang="en-US" baseline="0" dirty="0" smtClean="0"/>
              <a:t> between this and Amy/Robin data – this data is based on the accountability scores, which excludes some students (not in school for the prescribed amount of days, etc.)</a:t>
            </a:r>
            <a:endParaRPr lang="en-US" dirty="0"/>
          </a:p>
        </p:txBody>
      </p:sp>
      <p:sp>
        <p:nvSpPr>
          <p:cNvPr id="4" name="Slide Number Placeholder 3"/>
          <p:cNvSpPr>
            <a:spLocks noGrp="1"/>
          </p:cNvSpPr>
          <p:nvPr>
            <p:ph type="sldNum" sz="quarter" idx="10"/>
          </p:nvPr>
        </p:nvSpPr>
        <p:spPr/>
        <p:txBody>
          <a:bodyPr/>
          <a:lstStyle/>
          <a:p>
            <a:fld id="{6B36EE46-367B-480D-BA13-91031D29B7A1}" type="slidenum">
              <a:rPr lang="en-US" smtClean="0"/>
              <a:pPr/>
              <a:t>107</a:t>
            </a:fld>
            <a:endParaRPr lang="en-US"/>
          </a:p>
        </p:txBody>
      </p:sp>
    </p:spTree>
    <p:extLst>
      <p:ext uri="{BB962C8B-B14F-4D97-AF65-F5344CB8AC3E}">
        <p14:creationId xmlns:p14="http://schemas.microsoft.com/office/powerpoint/2010/main" val="10848030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108</a:t>
            </a:fld>
            <a:endParaRPr lang="en-US" dirty="0"/>
          </a:p>
        </p:txBody>
      </p:sp>
    </p:spTree>
    <p:extLst>
      <p:ext uri="{BB962C8B-B14F-4D97-AF65-F5344CB8AC3E}">
        <p14:creationId xmlns:p14="http://schemas.microsoft.com/office/powerpoint/2010/main" val="387531197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56900A-D18D-4E87-B007-0FA019C98FEF}" type="slidenum">
              <a:rPr lang="en-US" smtClean="0"/>
              <a:pPr/>
              <a:t>109</a:t>
            </a:fld>
            <a:endParaRPr lang="en-US"/>
          </a:p>
        </p:txBody>
      </p:sp>
    </p:spTree>
    <p:extLst>
      <p:ext uri="{BB962C8B-B14F-4D97-AF65-F5344CB8AC3E}">
        <p14:creationId xmlns:p14="http://schemas.microsoft.com/office/powerpoint/2010/main" val="263908280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56900A-D18D-4E87-B007-0FA019C98FEF}" type="slidenum">
              <a:rPr lang="en-US" smtClean="0"/>
              <a:pPr/>
              <a:t>110</a:t>
            </a:fld>
            <a:endParaRPr lang="en-US"/>
          </a:p>
        </p:txBody>
      </p:sp>
    </p:spTree>
    <p:extLst>
      <p:ext uri="{BB962C8B-B14F-4D97-AF65-F5344CB8AC3E}">
        <p14:creationId xmlns:p14="http://schemas.microsoft.com/office/powerpoint/2010/main" val="152119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12</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111</a:t>
            </a:fld>
            <a:endParaRPr lang="en-US" dirty="0"/>
          </a:p>
        </p:txBody>
      </p:sp>
    </p:spTree>
    <p:extLst>
      <p:ext uri="{BB962C8B-B14F-4D97-AF65-F5344CB8AC3E}">
        <p14:creationId xmlns:p14="http://schemas.microsoft.com/office/powerpoint/2010/main" val="41021890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6900A-D18D-4E87-B007-0FA019C98FEF}" type="slidenum">
              <a:rPr lang="en-US" smtClean="0"/>
              <a:pPr/>
              <a:t>112</a:t>
            </a:fld>
            <a:endParaRPr lang="en-US"/>
          </a:p>
        </p:txBody>
      </p:sp>
    </p:spTree>
    <p:extLst>
      <p:ext uri="{BB962C8B-B14F-4D97-AF65-F5344CB8AC3E}">
        <p14:creationId xmlns:p14="http://schemas.microsoft.com/office/powerpoint/2010/main" val="27875918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6900A-D18D-4E87-B007-0FA019C98FEF}" type="slidenum">
              <a:rPr lang="en-US" smtClean="0"/>
              <a:pPr/>
              <a:t>113</a:t>
            </a:fld>
            <a:endParaRPr lang="en-US" dirty="0"/>
          </a:p>
        </p:txBody>
      </p:sp>
    </p:spTree>
    <p:extLst>
      <p:ext uri="{BB962C8B-B14F-4D97-AF65-F5344CB8AC3E}">
        <p14:creationId xmlns:p14="http://schemas.microsoft.com/office/powerpoint/2010/main" val="17500013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114</a:t>
            </a:fld>
            <a:endParaRPr lang="en-US" dirty="0"/>
          </a:p>
        </p:txBody>
      </p:sp>
    </p:spTree>
    <p:extLst>
      <p:ext uri="{BB962C8B-B14F-4D97-AF65-F5344CB8AC3E}">
        <p14:creationId xmlns:p14="http://schemas.microsoft.com/office/powerpoint/2010/main" val="351789395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115</a:t>
            </a:fld>
            <a:endParaRPr lang="en-US" dirty="0"/>
          </a:p>
        </p:txBody>
      </p:sp>
    </p:spTree>
    <p:extLst>
      <p:ext uri="{BB962C8B-B14F-4D97-AF65-F5344CB8AC3E}">
        <p14:creationId xmlns:p14="http://schemas.microsoft.com/office/powerpoint/2010/main" val="81321108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116</a:t>
            </a:fld>
            <a:endParaRPr lang="en-US" dirty="0"/>
          </a:p>
        </p:txBody>
      </p:sp>
    </p:spTree>
    <p:extLst>
      <p:ext uri="{BB962C8B-B14F-4D97-AF65-F5344CB8AC3E}">
        <p14:creationId xmlns:p14="http://schemas.microsoft.com/office/powerpoint/2010/main" val="19279810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117</a:t>
            </a:fld>
            <a:endParaRPr lang="en-US" dirty="0"/>
          </a:p>
        </p:txBody>
      </p:sp>
    </p:spTree>
    <p:extLst>
      <p:ext uri="{BB962C8B-B14F-4D97-AF65-F5344CB8AC3E}">
        <p14:creationId xmlns:p14="http://schemas.microsoft.com/office/powerpoint/2010/main" val="193199971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118</a:t>
            </a:fld>
            <a:endParaRPr lang="en-US" dirty="0"/>
          </a:p>
        </p:txBody>
      </p:sp>
    </p:spTree>
    <p:extLst>
      <p:ext uri="{BB962C8B-B14F-4D97-AF65-F5344CB8AC3E}">
        <p14:creationId xmlns:p14="http://schemas.microsoft.com/office/powerpoint/2010/main" val="20197204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119</a:t>
            </a:fld>
            <a:endParaRPr lang="en-US" dirty="0"/>
          </a:p>
        </p:txBody>
      </p:sp>
    </p:spTree>
    <p:extLst>
      <p:ext uri="{BB962C8B-B14F-4D97-AF65-F5344CB8AC3E}">
        <p14:creationId xmlns:p14="http://schemas.microsoft.com/office/powerpoint/2010/main" val="391427546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120</a:t>
            </a:fld>
            <a:endParaRPr lang="en-US" dirty="0"/>
          </a:p>
        </p:txBody>
      </p:sp>
    </p:spTree>
    <p:extLst>
      <p:ext uri="{BB962C8B-B14F-4D97-AF65-F5344CB8AC3E}">
        <p14:creationId xmlns:p14="http://schemas.microsoft.com/office/powerpoint/2010/main" val="206420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13</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121</a:t>
            </a:fld>
            <a:endParaRPr lang="en-US" dirty="0"/>
          </a:p>
        </p:txBody>
      </p:sp>
    </p:spTree>
    <p:extLst>
      <p:ext uri="{BB962C8B-B14F-4D97-AF65-F5344CB8AC3E}">
        <p14:creationId xmlns:p14="http://schemas.microsoft.com/office/powerpoint/2010/main" val="13057688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282E5-737B-498B-889C-EE242E0490CF}" type="slidenum">
              <a:rPr lang="en-US" smtClean="0"/>
              <a:pPr/>
              <a:t>122</a:t>
            </a:fld>
            <a:endParaRPr lang="en-US"/>
          </a:p>
        </p:txBody>
      </p:sp>
    </p:spTree>
    <p:extLst>
      <p:ext uri="{BB962C8B-B14F-4D97-AF65-F5344CB8AC3E}">
        <p14:creationId xmlns:p14="http://schemas.microsoft.com/office/powerpoint/2010/main" val="582714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123</a:t>
            </a:fld>
            <a:endParaRPr lang="en-US" dirty="0"/>
          </a:p>
        </p:txBody>
      </p:sp>
    </p:spTree>
    <p:extLst>
      <p:ext uri="{BB962C8B-B14F-4D97-AF65-F5344CB8AC3E}">
        <p14:creationId xmlns:p14="http://schemas.microsoft.com/office/powerpoint/2010/main" val="26375013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282E5-737B-498B-889C-EE242E0490CF}" type="slidenum">
              <a:rPr lang="en-US" smtClean="0"/>
              <a:pPr/>
              <a:t>124</a:t>
            </a:fld>
            <a:endParaRPr lang="en-US"/>
          </a:p>
        </p:txBody>
      </p:sp>
    </p:spTree>
    <p:extLst>
      <p:ext uri="{BB962C8B-B14F-4D97-AF65-F5344CB8AC3E}">
        <p14:creationId xmlns:p14="http://schemas.microsoft.com/office/powerpoint/2010/main" val="317781317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125</a:t>
            </a:fld>
            <a:endParaRPr lang="en-US" dirty="0"/>
          </a:p>
        </p:txBody>
      </p:sp>
    </p:spTree>
    <p:extLst>
      <p:ext uri="{BB962C8B-B14F-4D97-AF65-F5344CB8AC3E}">
        <p14:creationId xmlns:p14="http://schemas.microsoft.com/office/powerpoint/2010/main" val="28227031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127</a:t>
            </a:fld>
            <a:endParaRPr lang="en-US" dirty="0"/>
          </a:p>
        </p:txBody>
      </p:sp>
    </p:spTree>
    <p:extLst>
      <p:ext uri="{BB962C8B-B14F-4D97-AF65-F5344CB8AC3E}">
        <p14:creationId xmlns:p14="http://schemas.microsoft.com/office/powerpoint/2010/main" val="148335316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129</a:t>
            </a:fld>
            <a:endParaRPr lang="en-US" dirty="0"/>
          </a:p>
        </p:txBody>
      </p:sp>
    </p:spTree>
    <p:extLst>
      <p:ext uri="{BB962C8B-B14F-4D97-AF65-F5344CB8AC3E}">
        <p14:creationId xmlns:p14="http://schemas.microsoft.com/office/powerpoint/2010/main" val="62310622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130</a:t>
            </a:fld>
            <a:endParaRPr lang="en-US" dirty="0"/>
          </a:p>
        </p:txBody>
      </p:sp>
    </p:spTree>
    <p:extLst>
      <p:ext uri="{BB962C8B-B14F-4D97-AF65-F5344CB8AC3E}">
        <p14:creationId xmlns:p14="http://schemas.microsoft.com/office/powerpoint/2010/main" val="157858162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131</a:t>
            </a:fld>
            <a:endParaRPr lang="en-US" dirty="0"/>
          </a:p>
        </p:txBody>
      </p:sp>
    </p:spTree>
    <p:extLst>
      <p:ext uri="{BB962C8B-B14F-4D97-AF65-F5344CB8AC3E}">
        <p14:creationId xmlns:p14="http://schemas.microsoft.com/office/powerpoint/2010/main" val="33904751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132</a:t>
            </a:fld>
            <a:endParaRPr lang="en-US" dirty="0"/>
          </a:p>
        </p:txBody>
      </p:sp>
    </p:spTree>
    <p:extLst>
      <p:ext uri="{BB962C8B-B14F-4D97-AF65-F5344CB8AC3E}">
        <p14:creationId xmlns:p14="http://schemas.microsoft.com/office/powerpoint/2010/main" val="127289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14</a:t>
            </a:fld>
            <a:endParaRPr lang="en-US" dirty="0"/>
          </a:p>
        </p:txBody>
      </p:sp>
    </p:spTree>
    <p:extLst>
      <p:ext uri="{BB962C8B-B14F-4D97-AF65-F5344CB8AC3E}">
        <p14:creationId xmlns:p14="http://schemas.microsoft.com/office/powerpoint/2010/main" val="36795022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133</a:t>
            </a:fld>
            <a:endParaRPr lang="en-US" dirty="0"/>
          </a:p>
        </p:txBody>
      </p:sp>
    </p:spTree>
    <p:extLst>
      <p:ext uri="{BB962C8B-B14F-4D97-AF65-F5344CB8AC3E}">
        <p14:creationId xmlns:p14="http://schemas.microsoft.com/office/powerpoint/2010/main" val="347729708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134</a:t>
            </a:fld>
            <a:endParaRPr lang="en-US" dirty="0"/>
          </a:p>
        </p:txBody>
      </p:sp>
    </p:spTree>
    <p:extLst>
      <p:ext uri="{BB962C8B-B14F-4D97-AF65-F5344CB8AC3E}">
        <p14:creationId xmlns:p14="http://schemas.microsoft.com/office/powerpoint/2010/main" val="324079278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135</a:t>
            </a:fld>
            <a:endParaRPr lang="en-US" dirty="0"/>
          </a:p>
        </p:txBody>
      </p:sp>
    </p:spTree>
    <p:extLst>
      <p:ext uri="{BB962C8B-B14F-4D97-AF65-F5344CB8AC3E}">
        <p14:creationId xmlns:p14="http://schemas.microsoft.com/office/powerpoint/2010/main" val="328922627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136</a:t>
            </a:fld>
            <a:endParaRPr lang="en-US" dirty="0"/>
          </a:p>
        </p:txBody>
      </p:sp>
    </p:spTree>
    <p:extLst>
      <p:ext uri="{BB962C8B-B14F-4D97-AF65-F5344CB8AC3E}">
        <p14:creationId xmlns:p14="http://schemas.microsoft.com/office/powerpoint/2010/main" val="337536091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139</a:t>
            </a:fld>
            <a:endParaRPr lang="en-US" dirty="0"/>
          </a:p>
        </p:txBody>
      </p:sp>
    </p:spTree>
    <p:extLst>
      <p:ext uri="{BB962C8B-B14F-4D97-AF65-F5344CB8AC3E}">
        <p14:creationId xmlns:p14="http://schemas.microsoft.com/office/powerpoint/2010/main" val="2275168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15</a:t>
            </a:fld>
            <a:endParaRPr lang="en-US" dirty="0"/>
          </a:p>
        </p:txBody>
      </p:sp>
    </p:spTree>
    <p:extLst>
      <p:ext uri="{BB962C8B-B14F-4D97-AF65-F5344CB8AC3E}">
        <p14:creationId xmlns:p14="http://schemas.microsoft.com/office/powerpoint/2010/main" val="3787118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16</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17</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18</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19</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20</a:t>
            </a:fld>
            <a:endParaRPr lang="en-US" dirty="0"/>
          </a:p>
        </p:txBody>
      </p:sp>
    </p:spTree>
    <p:extLst>
      <p:ext uri="{BB962C8B-B14F-4D97-AF65-F5344CB8AC3E}">
        <p14:creationId xmlns:p14="http://schemas.microsoft.com/office/powerpoint/2010/main" val="18722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3</a:t>
            </a:fld>
            <a:endParaRPr lang="en-US" dirty="0"/>
          </a:p>
        </p:txBody>
      </p:sp>
    </p:spTree>
    <p:extLst>
      <p:ext uri="{BB962C8B-B14F-4D97-AF65-F5344CB8AC3E}">
        <p14:creationId xmlns:p14="http://schemas.microsoft.com/office/powerpoint/2010/main" val="4140285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21</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22</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23</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24</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25</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26</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27</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28</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29</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30</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4</a:t>
            </a:fld>
            <a:endParaRPr lang="en-US" dirty="0"/>
          </a:p>
        </p:txBody>
      </p:sp>
    </p:spTree>
    <p:extLst>
      <p:ext uri="{BB962C8B-B14F-4D97-AF65-F5344CB8AC3E}">
        <p14:creationId xmlns:p14="http://schemas.microsoft.com/office/powerpoint/2010/main" val="3017521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5" rtl="0" eaLnBrk="1" fontAlgn="auto" latinLnBrk="0" hangingPunct="1">
              <a:lnSpc>
                <a:spcPct val="100000"/>
              </a:lnSpc>
              <a:spcBef>
                <a:spcPts val="0"/>
              </a:spcBef>
              <a:spcAft>
                <a:spcPts val="0"/>
              </a:spcAft>
              <a:buClrTx/>
              <a:buSzTx/>
              <a:buFontTx/>
              <a:buNone/>
              <a:tabLst/>
              <a:defRPr/>
            </a:pPr>
            <a:r>
              <a:rPr lang="en-US" dirty="0" smtClean="0"/>
              <a:t>JEN/SARAH</a:t>
            </a:r>
          </a:p>
          <a:p>
            <a:pPr defTabSz="914285">
              <a:defRPr/>
            </a:pPr>
            <a:r>
              <a:rPr lang="en-US" dirty="0" smtClean="0"/>
              <a:t>In accordance with IDEA Appendix A, in order to arrive at this calculation, the Excess Cost template guides the LEA to start with the aggregate of ALL of its expenditures (except for capital outlay and debt service) from ALL funding sources. These excess costs are required to be calculated separately for elementary and secondary students. </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31</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32</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33</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34</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366172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endParaRPr lang="en-US" dirty="0"/>
          </a:p>
        </p:txBody>
      </p:sp>
      <p:sp>
        <p:nvSpPr>
          <p:cNvPr id="4" name="Slide Number Placeholder 3"/>
          <p:cNvSpPr>
            <a:spLocks noGrp="1"/>
          </p:cNvSpPr>
          <p:nvPr>
            <p:ph type="sldNum" sz="quarter" idx="10"/>
          </p:nvPr>
        </p:nvSpPr>
        <p:spPr/>
        <p:txBody>
          <a:bodyPr/>
          <a:lstStyle/>
          <a:p>
            <a:fld id="{49EFDC8D-2F64-443D-936D-2DD66A8EDD84}" type="slidenum">
              <a:rPr lang="en-US" smtClean="0">
                <a:solidFill>
                  <a:prstClr val="black"/>
                </a:solidFill>
              </a:rPr>
              <a:pPr/>
              <a:t>36</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March 6, 2014</a:t>
            </a:r>
            <a:endParaRPr lang="en-US" dirty="0">
              <a:solidFill>
                <a:prstClr val="black"/>
              </a:solidFill>
            </a:endParaRPr>
          </a:p>
        </p:txBody>
      </p:sp>
    </p:spTree>
    <p:extLst>
      <p:ext uri="{BB962C8B-B14F-4D97-AF65-F5344CB8AC3E}">
        <p14:creationId xmlns:p14="http://schemas.microsoft.com/office/powerpoint/2010/main" val="168187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37</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38</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39</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40</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5</a:t>
            </a:fld>
            <a:endParaRPr lang="en-US" dirty="0"/>
          </a:p>
        </p:txBody>
      </p:sp>
    </p:spTree>
    <p:extLst>
      <p:ext uri="{BB962C8B-B14F-4D97-AF65-F5344CB8AC3E}">
        <p14:creationId xmlns:p14="http://schemas.microsoft.com/office/powerpoint/2010/main" val="2452987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157C310-5F29-482D-A2D1-3B8706D78895}" type="slidenum">
              <a:rPr lang="en-US">
                <a:solidFill>
                  <a:prstClr val="black"/>
                </a:solidFill>
              </a:rPr>
              <a:pPr/>
              <a:t>41</a:t>
            </a:fld>
            <a:endParaRPr lang="en-US" dirty="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pPr eaLnBrk="1" hangingPunct="1"/>
            <a:endParaRPr lang="en-US" dirty="0" smtClean="0"/>
          </a:p>
        </p:txBody>
      </p:sp>
      <p:sp>
        <p:nvSpPr>
          <p:cNvPr id="2" name="Date Placeholder 1"/>
          <p:cNvSpPr>
            <a:spLocks noGrp="1"/>
          </p:cNvSpPr>
          <p:nvPr>
            <p:ph type="dt" idx="10"/>
          </p:nvPr>
        </p:nvSpPr>
        <p:spPr/>
        <p:txBody>
          <a:bodyPr/>
          <a:lstStyle/>
          <a:p>
            <a:r>
              <a:rPr lang="en-US" smtClean="0"/>
              <a:t>March 6, 2014</a:t>
            </a:r>
            <a:endParaRPr lang="en-US" dirty="0"/>
          </a:p>
        </p:txBody>
      </p:sp>
    </p:spTree>
    <p:extLst>
      <p:ext uri="{BB962C8B-B14F-4D97-AF65-F5344CB8AC3E}">
        <p14:creationId xmlns:p14="http://schemas.microsoft.com/office/powerpoint/2010/main" val="2667513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0C461BD-85AA-4755-87EA-24E10D91FF94}" type="slidenum">
              <a:rPr lang="en-US">
                <a:solidFill>
                  <a:prstClr val="black"/>
                </a:solidFill>
              </a:rPr>
              <a:pPr/>
              <a:t>42</a:t>
            </a:fld>
            <a:endParaRPr lang="en-US"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pPr eaLnBrk="1" hangingPunct="1"/>
            <a:endParaRPr lang="en-US" dirty="0" smtClean="0"/>
          </a:p>
        </p:txBody>
      </p:sp>
      <p:sp>
        <p:nvSpPr>
          <p:cNvPr id="2" name="Date Placeholder 1"/>
          <p:cNvSpPr>
            <a:spLocks noGrp="1"/>
          </p:cNvSpPr>
          <p:nvPr>
            <p:ph type="dt" idx="10"/>
          </p:nvPr>
        </p:nvSpPr>
        <p:spPr/>
        <p:txBody>
          <a:bodyPr/>
          <a:lstStyle/>
          <a:p>
            <a:r>
              <a:rPr lang="en-US" smtClean="0"/>
              <a:t>March 6, 2014</a:t>
            </a:r>
            <a:endParaRPr lang="en-US" dirty="0"/>
          </a:p>
        </p:txBody>
      </p:sp>
    </p:spTree>
    <p:extLst>
      <p:ext uri="{BB962C8B-B14F-4D97-AF65-F5344CB8AC3E}">
        <p14:creationId xmlns:p14="http://schemas.microsoft.com/office/powerpoint/2010/main" val="182677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D301A33-A8F1-4EF6-9374-E6DA94157351}" type="slidenum">
              <a:rPr lang="en-US">
                <a:solidFill>
                  <a:prstClr val="black"/>
                </a:solidFill>
              </a:rPr>
              <a:pPr/>
              <a:t>43</a:t>
            </a:fld>
            <a:endParaRPr lang="en-US"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JEN/SARAH</a:t>
            </a:r>
          </a:p>
          <a:p>
            <a:pPr eaLnBrk="1" hangingPunct="1"/>
            <a:endParaRPr lang="en-US" dirty="0" smtClean="0"/>
          </a:p>
        </p:txBody>
      </p:sp>
      <p:sp>
        <p:nvSpPr>
          <p:cNvPr id="2" name="Date Placeholder 1"/>
          <p:cNvSpPr>
            <a:spLocks noGrp="1"/>
          </p:cNvSpPr>
          <p:nvPr>
            <p:ph type="dt" idx="10"/>
          </p:nvPr>
        </p:nvSpPr>
        <p:spPr/>
        <p:txBody>
          <a:bodyPr/>
          <a:lstStyle/>
          <a:p>
            <a:r>
              <a:rPr lang="en-US" smtClean="0"/>
              <a:t>March 6, 2014</a:t>
            </a:r>
            <a:endParaRPr lang="en-US" dirty="0"/>
          </a:p>
        </p:txBody>
      </p:sp>
    </p:spTree>
    <p:extLst>
      <p:ext uri="{BB962C8B-B14F-4D97-AF65-F5344CB8AC3E}">
        <p14:creationId xmlns:p14="http://schemas.microsoft.com/office/powerpoint/2010/main" val="2767632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44</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SUSAN/TRENNIE</a:t>
            </a:r>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45</a:t>
            </a:fld>
            <a:endParaRPr lang="en-US" dirty="0"/>
          </a:p>
        </p:txBody>
      </p:sp>
    </p:spTree>
    <p:extLst>
      <p:ext uri="{BB962C8B-B14F-4D97-AF65-F5344CB8AC3E}">
        <p14:creationId xmlns:p14="http://schemas.microsoft.com/office/powerpoint/2010/main" val="1668306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SUSAN/TRENNIE</a:t>
            </a:r>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46</a:t>
            </a:fld>
            <a:endParaRPr lang="en-US" dirty="0"/>
          </a:p>
        </p:txBody>
      </p:sp>
    </p:spTree>
    <p:extLst>
      <p:ext uri="{BB962C8B-B14F-4D97-AF65-F5344CB8AC3E}">
        <p14:creationId xmlns:p14="http://schemas.microsoft.com/office/powerpoint/2010/main" val="4033513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47</a:t>
            </a:fld>
            <a:endParaRPr lang="en-US" dirty="0"/>
          </a:p>
        </p:txBody>
      </p:sp>
    </p:spTree>
    <p:extLst>
      <p:ext uri="{BB962C8B-B14F-4D97-AF65-F5344CB8AC3E}">
        <p14:creationId xmlns:p14="http://schemas.microsoft.com/office/powerpoint/2010/main" val="941353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48</a:t>
            </a:fld>
            <a:endParaRPr lang="en-US" dirty="0"/>
          </a:p>
        </p:txBody>
      </p:sp>
    </p:spTree>
    <p:extLst>
      <p:ext uri="{BB962C8B-B14F-4D97-AF65-F5344CB8AC3E}">
        <p14:creationId xmlns:p14="http://schemas.microsoft.com/office/powerpoint/2010/main" val="2003681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49</a:t>
            </a:fld>
            <a:endParaRPr lang="en-US" dirty="0"/>
          </a:p>
        </p:txBody>
      </p:sp>
    </p:spTree>
    <p:extLst>
      <p:ext uri="{BB962C8B-B14F-4D97-AF65-F5344CB8AC3E}">
        <p14:creationId xmlns:p14="http://schemas.microsoft.com/office/powerpoint/2010/main" val="1217075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D41E8CE-F946-4895-A6D3-5860C3033479}" type="slidenum">
              <a:rPr lang="en-US" smtClean="0"/>
              <a:pPr>
                <a:defRPr/>
              </a:pPr>
              <a:t>50</a:t>
            </a:fld>
            <a:endParaRPr lang="en-US"/>
          </a:p>
        </p:txBody>
      </p:sp>
    </p:spTree>
    <p:extLst>
      <p:ext uri="{BB962C8B-B14F-4D97-AF65-F5344CB8AC3E}">
        <p14:creationId xmlns:p14="http://schemas.microsoft.com/office/powerpoint/2010/main" val="279036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6</a:t>
            </a:fld>
            <a:endParaRPr lang="en-US" dirty="0"/>
          </a:p>
        </p:txBody>
      </p:sp>
    </p:spTree>
    <p:extLst>
      <p:ext uri="{BB962C8B-B14F-4D97-AF65-F5344CB8AC3E}">
        <p14:creationId xmlns:p14="http://schemas.microsoft.com/office/powerpoint/2010/main" val="2836965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104830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52</a:t>
            </a:fld>
            <a:endParaRPr lang="en-US" dirty="0"/>
          </a:p>
        </p:txBody>
      </p:sp>
    </p:spTree>
    <p:extLst>
      <p:ext uri="{BB962C8B-B14F-4D97-AF65-F5344CB8AC3E}">
        <p14:creationId xmlns:p14="http://schemas.microsoft.com/office/powerpoint/2010/main" val="1640678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885793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647422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3109302-77A5-450D-8150-940DB51D609A}"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495454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56</a:t>
            </a:fld>
            <a:endParaRPr lang="en-US" dirty="0"/>
          </a:p>
        </p:txBody>
      </p:sp>
    </p:spTree>
    <p:extLst>
      <p:ext uri="{BB962C8B-B14F-4D97-AF65-F5344CB8AC3E}">
        <p14:creationId xmlns:p14="http://schemas.microsoft.com/office/powerpoint/2010/main" val="2509135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57</a:t>
            </a:fld>
            <a:endParaRPr lang="en-US" dirty="0"/>
          </a:p>
        </p:txBody>
      </p:sp>
    </p:spTree>
    <p:extLst>
      <p:ext uri="{BB962C8B-B14F-4D97-AF65-F5344CB8AC3E}">
        <p14:creationId xmlns:p14="http://schemas.microsoft.com/office/powerpoint/2010/main" val="730470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58</a:t>
            </a:fld>
            <a:endParaRPr lang="en-US" dirty="0"/>
          </a:p>
        </p:txBody>
      </p:sp>
    </p:spTree>
    <p:extLst>
      <p:ext uri="{BB962C8B-B14F-4D97-AF65-F5344CB8AC3E}">
        <p14:creationId xmlns:p14="http://schemas.microsoft.com/office/powerpoint/2010/main" val="3737141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59</a:t>
            </a:fld>
            <a:endParaRPr lang="en-US" dirty="0"/>
          </a:p>
        </p:txBody>
      </p:sp>
    </p:spTree>
    <p:extLst>
      <p:ext uri="{BB962C8B-B14F-4D97-AF65-F5344CB8AC3E}">
        <p14:creationId xmlns:p14="http://schemas.microsoft.com/office/powerpoint/2010/main" val="7631796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60</a:t>
            </a:fld>
            <a:endParaRPr lang="en-US" dirty="0"/>
          </a:p>
        </p:txBody>
      </p:sp>
    </p:spTree>
    <p:extLst>
      <p:ext uri="{BB962C8B-B14F-4D97-AF65-F5344CB8AC3E}">
        <p14:creationId xmlns:p14="http://schemas.microsoft.com/office/powerpoint/2010/main" val="24038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116982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036442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1779451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785250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704967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F23A2-7EED-435F-9A3A-B58D13878F58}" type="slidenum">
              <a:rPr lang="en-US" smtClean="0"/>
              <a:pPr/>
              <a:t>65</a:t>
            </a:fld>
            <a:endParaRPr lang="en-US"/>
          </a:p>
        </p:txBody>
      </p:sp>
    </p:spTree>
    <p:extLst>
      <p:ext uri="{BB962C8B-B14F-4D97-AF65-F5344CB8AC3E}">
        <p14:creationId xmlns:p14="http://schemas.microsoft.com/office/powerpoint/2010/main" val="39086366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437CAA5-93A0-492A-B482-164445A59853}" type="slidenum">
              <a:rPr lang="en-US" altLang="en-US" smtClean="0"/>
              <a:pPr eaLnBrk="1" hangingPunct="1"/>
              <a:t>66</a:t>
            </a:fld>
            <a:endParaRPr lang="en-US" altLang="en-US" smtClean="0"/>
          </a:p>
        </p:txBody>
      </p:sp>
      <p:sp>
        <p:nvSpPr>
          <p:cNvPr id="39939" name="Rectangle 2"/>
          <p:cNvSpPr>
            <a:spLocks noGrp="1" noRot="1" noChangeAspect="1" noChangeArrowheads="1" noTextEdit="1"/>
          </p:cNvSpPr>
          <p:nvPr>
            <p:ph type="sldImg"/>
          </p:nvPr>
        </p:nvSpPr>
        <p:spPr>
          <a:xfrm>
            <a:off x="1170023" y="697230"/>
            <a:ext cx="4673600" cy="348615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3804800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1EFF8CB-AFA7-47A7-9C74-AA84CF2B0018}" type="slidenum">
              <a:rPr lang="en-US" smtClean="0"/>
              <a:pPr/>
              <a:t>67</a:t>
            </a:fld>
            <a:endParaRPr lang="en-US" dirty="0"/>
          </a:p>
        </p:txBody>
      </p:sp>
    </p:spTree>
    <p:extLst>
      <p:ext uri="{BB962C8B-B14F-4D97-AF65-F5344CB8AC3E}">
        <p14:creationId xmlns:p14="http://schemas.microsoft.com/office/powerpoint/2010/main" val="1588252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68</a:t>
            </a:fld>
            <a:endParaRPr lang="en-US" dirty="0"/>
          </a:p>
        </p:txBody>
      </p:sp>
    </p:spTree>
    <p:extLst>
      <p:ext uri="{BB962C8B-B14F-4D97-AF65-F5344CB8AC3E}">
        <p14:creationId xmlns:p14="http://schemas.microsoft.com/office/powerpoint/2010/main" val="2442731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69</a:t>
            </a:fld>
            <a:endParaRPr lang="en-US" dirty="0"/>
          </a:p>
        </p:txBody>
      </p:sp>
    </p:spTree>
    <p:extLst>
      <p:ext uri="{BB962C8B-B14F-4D97-AF65-F5344CB8AC3E}">
        <p14:creationId xmlns:p14="http://schemas.microsoft.com/office/powerpoint/2010/main" val="63666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1D5F23A2-7EED-435F-9A3A-B58D13878F58}" type="slidenum">
              <a:rPr lang="en-US" smtClean="0"/>
              <a:pPr/>
              <a:t>70</a:t>
            </a:fld>
            <a:endParaRPr lang="en-US"/>
          </a:p>
        </p:txBody>
      </p:sp>
    </p:spTree>
    <p:extLst>
      <p:ext uri="{BB962C8B-B14F-4D97-AF65-F5344CB8AC3E}">
        <p14:creationId xmlns:p14="http://schemas.microsoft.com/office/powerpoint/2010/main" val="134413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D1824-B00F-4A2F-AA51-0BB528C834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0485351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1335737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14129094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39127237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37731617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2677825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9841571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77</a:t>
            </a:fld>
            <a:endParaRPr lang="en-US" dirty="0"/>
          </a:p>
        </p:txBody>
      </p:sp>
    </p:spTree>
    <p:extLst>
      <p:ext uri="{BB962C8B-B14F-4D97-AF65-F5344CB8AC3E}">
        <p14:creationId xmlns:p14="http://schemas.microsoft.com/office/powerpoint/2010/main" val="20818825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5802549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79</a:t>
            </a:fld>
            <a:endParaRPr lang="en-US" dirty="0"/>
          </a:p>
        </p:txBody>
      </p:sp>
    </p:spTree>
    <p:extLst>
      <p:ext uri="{BB962C8B-B14F-4D97-AF65-F5344CB8AC3E}">
        <p14:creationId xmlns:p14="http://schemas.microsoft.com/office/powerpoint/2010/main" val="6068256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80</a:t>
            </a:fld>
            <a:endParaRPr lang="en-US" dirty="0"/>
          </a:p>
        </p:txBody>
      </p:sp>
    </p:spTree>
    <p:extLst>
      <p:ext uri="{BB962C8B-B14F-4D97-AF65-F5344CB8AC3E}">
        <p14:creationId xmlns:p14="http://schemas.microsoft.com/office/powerpoint/2010/main" val="305195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6D1824-B00F-4A2F-AA51-0BB528C834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027734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81</a:t>
            </a:fld>
            <a:endParaRPr lang="en-US" dirty="0"/>
          </a:p>
        </p:txBody>
      </p:sp>
    </p:spTree>
    <p:extLst>
      <p:ext uri="{BB962C8B-B14F-4D97-AF65-F5344CB8AC3E}">
        <p14:creationId xmlns:p14="http://schemas.microsoft.com/office/powerpoint/2010/main" val="1051517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82</a:t>
            </a:fld>
            <a:endParaRPr lang="en-US" dirty="0"/>
          </a:p>
        </p:txBody>
      </p:sp>
    </p:spTree>
    <p:extLst>
      <p:ext uri="{BB962C8B-B14F-4D97-AF65-F5344CB8AC3E}">
        <p14:creationId xmlns:p14="http://schemas.microsoft.com/office/powerpoint/2010/main" val="37532505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1EFF8CB-AFA7-47A7-9C74-AA84CF2B0018}" type="slidenum">
              <a:rPr lang="en-US" smtClean="0"/>
              <a:pPr/>
              <a:t>83</a:t>
            </a:fld>
            <a:endParaRPr lang="en-US" dirty="0"/>
          </a:p>
        </p:txBody>
      </p:sp>
    </p:spTree>
    <p:extLst>
      <p:ext uri="{BB962C8B-B14F-4D97-AF65-F5344CB8AC3E}">
        <p14:creationId xmlns:p14="http://schemas.microsoft.com/office/powerpoint/2010/main" val="11758192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84</a:t>
            </a:fld>
            <a:endParaRPr lang="en-US" dirty="0"/>
          </a:p>
        </p:txBody>
      </p:sp>
    </p:spTree>
    <p:extLst>
      <p:ext uri="{BB962C8B-B14F-4D97-AF65-F5344CB8AC3E}">
        <p14:creationId xmlns:p14="http://schemas.microsoft.com/office/powerpoint/2010/main" val="23215938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Make findings if the target of 100% is not met</a:t>
            </a:r>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85</a:t>
            </a:fld>
            <a:endParaRPr lang="en-US" dirty="0"/>
          </a:p>
        </p:txBody>
      </p:sp>
    </p:spTree>
    <p:extLst>
      <p:ext uri="{BB962C8B-B14F-4D97-AF65-F5344CB8AC3E}">
        <p14:creationId xmlns:p14="http://schemas.microsoft.com/office/powerpoint/2010/main" val="27238725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86</a:t>
            </a:fld>
            <a:endParaRPr lang="en-US" dirty="0"/>
          </a:p>
        </p:txBody>
      </p:sp>
    </p:spTree>
    <p:extLst>
      <p:ext uri="{BB962C8B-B14F-4D97-AF65-F5344CB8AC3E}">
        <p14:creationId xmlns:p14="http://schemas.microsoft.com/office/powerpoint/2010/main" val="12838049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87</a:t>
            </a:fld>
            <a:endParaRPr lang="en-US" dirty="0"/>
          </a:p>
        </p:txBody>
      </p:sp>
    </p:spTree>
    <p:extLst>
      <p:ext uri="{BB962C8B-B14F-4D97-AF65-F5344CB8AC3E}">
        <p14:creationId xmlns:p14="http://schemas.microsoft.com/office/powerpoint/2010/main" val="1611414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88</a:t>
            </a:fld>
            <a:endParaRPr lang="en-US" dirty="0"/>
          </a:p>
        </p:txBody>
      </p:sp>
    </p:spTree>
    <p:extLst>
      <p:ext uri="{BB962C8B-B14F-4D97-AF65-F5344CB8AC3E}">
        <p14:creationId xmlns:p14="http://schemas.microsoft.com/office/powerpoint/2010/main" val="4825369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89</a:t>
            </a:fld>
            <a:endParaRPr lang="en-US" dirty="0"/>
          </a:p>
        </p:txBody>
      </p:sp>
    </p:spTree>
    <p:extLst>
      <p:ext uri="{BB962C8B-B14F-4D97-AF65-F5344CB8AC3E}">
        <p14:creationId xmlns:p14="http://schemas.microsoft.com/office/powerpoint/2010/main" val="19580536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90</a:t>
            </a:fld>
            <a:endParaRPr lang="en-US" dirty="0"/>
          </a:p>
        </p:txBody>
      </p:sp>
    </p:spTree>
    <p:extLst>
      <p:ext uri="{BB962C8B-B14F-4D97-AF65-F5344CB8AC3E}">
        <p14:creationId xmlns:p14="http://schemas.microsoft.com/office/powerpoint/2010/main" val="221878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D1824-B00F-4A2F-AA51-0BB528C8348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266899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91</a:t>
            </a:fld>
            <a:endParaRPr lang="en-US" dirty="0"/>
          </a:p>
        </p:txBody>
      </p:sp>
    </p:spTree>
    <p:extLst>
      <p:ext uri="{BB962C8B-B14F-4D97-AF65-F5344CB8AC3E}">
        <p14:creationId xmlns:p14="http://schemas.microsoft.com/office/powerpoint/2010/main" val="31970714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92</a:t>
            </a:fld>
            <a:endParaRPr lang="en-US" dirty="0"/>
          </a:p>
        </p:txBody>
      </p:sp>
    </p:spTree>
    <p:extLst>
      <p:ext uri="{BB962C8B-B14F-4D97-AF65-F5344CB8AC3E}">
        <p14:creationId xmlns:p14="http://schemas.microsoft.com/office/powerpoint/2010/main" val="19585623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93</a:t>
            </a:fld>
            <a:endParaRPr lang="en-US" dirty="0"/>
          </a:p>
        </p:txBody>
      </p:sp>
    </p:spTree>
    <p:extLst>
      <p:ext uri="{BB962C8B-B14F-4D97-AF65-F5344CB8AC3E}">
        <p14:creationId xmlns:p14="http://schemas.microsoft.com/office/powerpoint/2010/main" val="13661721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94</a:t>
            </a:fld>
            <a:endParaRPr lang="en-US" dirty="0"/>
          </a:p>
        </p:txBody>
      </p:sp>
    </p:spTree>
    <p:extLst>
      <p:ext uri="{BB962C8B-B14F-4D97-AF65-F5344CB8AC3E}">
        <p14:creationId xmlns:p14="http://schemas.microsoft.com/office/powerpoint/2010/main" val="7982561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95</a:t>
            </a:fld>
            <a:endParaRPr lang="en-US" dirty="0"/>
          </a:p>
        </p:txBody>
      </p:sp>
    </p:spTree>
    <p:extLst>
      <p:ext uri="{BB962C8B-B14F-4D97-AF65-F5344CB8AC3E}">
        <p14:creationId xmlns:p14="http://schemas.microsoft.com/office/powerpoint/2010/main" val="35768216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96</a:t>
            </a:fld>
            <a:endParaRPr lang="en-US" dirty="0"/>
          </a:p>
        </p:txBody>
      </p:sp>
    </p:spTree>
    <p:extLst>
      <p:ext uri="{BB962C8B-B14F-4D97-AF65-F5344CB8AC3E}">
        <p14:creationId xmlns:p14="http://schemas.microsoft.com/office/powerpoint/2010/main" val="32292548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97</a:t>
            </a:fld>
            <a:endParaRPr lang="en-US" dirty="0"/>
          </a:p>
        </p:txBody>
      </p:sp>
    </p:spTree>
    <p:extLst>
      <p:ext uri="{BB962C8B-B14F-4D97-AF65-F5344CB8AC3E}">
        <p14:creationId xmlns:p14="http://schemas.microsoft.com/office/powerpoint/2010/main" val="20456033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1EFF8CB-AFA7-47A7-9C74-AA84CF2B0018}" type="slidenum">
              <a:rPr lang="en-US" smtClean="0"/>
              <a:pPr/>
              <a:t>98</a:t>
            </a:fld>
            <a:endParaRPr lang="en-US" dirty="0"/>
          </a:p>
        </p:txBody>
      </p:sp>
    </p:spTree>
    <p:extLst>
      <p:ext uri="{BB962C8B-B14F-4D97-AF65-F5344CB8AC3E}">
        <p14:creationId xmlns:p14="http://schemas.microsoft.com/office/powerpoint/2010/main" val="19872573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99</a:t>
            </a:fld>
            <a:endParaRPr lang="en-US" dirty="0"/>
          </a:p>
        </p:txBody>
      </p:sp>
    </p:spTree>
    <p:extLst>
      <p:ext uri="{BB962C8B-B14F-4D97-AF65-F5344CB8AC3E}">
        <p14:creationId xmlns:p14="http://schemas.microsoft.com/office/powerpoint/2010/main" val="21209813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EFF8CB-AFA7-47A7-9C74-AA84CF2B0018}" type="slidenum">
              <a:rPr lang="en-US" smtClean="0"/>
              <a:pPr/>
              <a:t>100</a:t>
            </a:fld>
            <a:endParaRPr lang="en-US" dirty="0"/>
          </a:p>
        </p:txBody>
      </p:sp>
    </p:spTree>
    <p:extLst>
      <p:ext uri="{BB962C8B-B14F-4D97-AF65-F5344CB8AC3E}">
        <p14:creationId xmlns:p14="http://schemas.microsoft.com/office/powerpoint/2010/main" val="174554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0C4FE7-5B8B-4543-8E10-6A27C8233A52}" type="datetime1">
              <a:rPr lang="en-US" smtClean="0"/>
              <a:pPr/>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67335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4A86A-E611-44C8-A679-6197F59384B2}" type="datetime1">
              <a:rPr lang="en-US" smtClean="0"/>
              <a:pPr/>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186904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822F5-A819-4381-898F-DF417E69225A}" type="datetime1">
              <a:rPr lang="en-US" smtClean="0"/>
              <a:pPr/>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2727432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248400"/>
            <a:ext cx="1143000" cy="457200"/>
          </a:xfrm>
          <a:prstGeom prst="rect">
            <a:avLst/>
          </a:prstGeom>
          <a:ln/>
        </p:spPr>
        <p:txBody>
          <a:bodyPr/>
          <a:lstStyle>
            <a:lvl1pPr>
              <a:defRPr/>
            </a:lvl1pPr>
          </a:lstStyle>
          <a:p>
            <a:pPr>
              <a:defRPr/>
            </a:pPr>
            <a:fld id="{A4FB7B40-B1C5-497D-B954-51356403A114}" type="datetime1">
              <a:rPr lang="en-US" smtClean="0">
                <a:solidFill>
                  <a:prstClr val="black"/>
                </a:solidFill>
              </a:rPr>
              <a:pPr>
                <a:defRPr/>
              </a:pPr>
              <a:t>8/27/2015</a:t>
            </a:fld>
            <a:endParaRPr lang="en-US" dirty="0">
              <a:solidFill>
                <a:prstClr val="black"/>
              </a:solidFill>
            </a:endParaRPr>
          </a:p>
        </p:txBody>
      </p:sp>
      <p:sp>
        <p:nvSpPr>
          <p:cNvPr id="7" name="Slide Number Placeholder 6"/>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4DA734C5-65D4-4EE8-A142-069500CEB37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6706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C34197-4B04-4325-8CA0-8F63B1EA73E4}" type="datetime1">
              <a:rPr lang="en-US" smtClean="0">
                <a:solidFill>
                  <a:prstClr val="black">
                    <a:tint val="75000"/>
                  </a:prstClr>
                </a:solidFill>
              </a:rPr>
              <a:pPr/>
              <a:t>8/27/2015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7ADEF2-0221-4370-A6F1-2CB8E7EE66B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a:prstGeom prst="rect">
            <a:avLst/>
          </a:prstGeom>
        </p:spPr>
      </p:pic>
    </p:spTree>
    <p:extLst>
      <p:ext uri="{BB962C8B-B14F-4D97-AF65-F5344CB8AC3E}">
        <p14:creationId xmlns:p14="http://schemas.microsoft.com/office/powerpoint/2010/main" val="428260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2F5D9-E8C1-45A9-A3F0-B9A48CC85233}" type="datetime1">
              <a:rPr lang="en-US" smtClean="0">
                <a:solidFill>
                  <a:prstClr val="black">
                    <a:tint val="75000"/>
                  </a:prstClr>
                </a:solidFill>
              </a:rPr>
              <a:pPr/>
              <a:t>8/27/2015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424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AF3EC2-CC90-4001-984B-D14DF8618F9D}" type="datetime1">
              <a:rPr lang="en-US" smtClean="0">
                <a:solidFill>
                  <a:prstClr val="black">
                    <a:tint val="75000"/>
                  </a:prstClr>
                </a:solidFill>
              </a:rPr>
              <a:pPr/>
              <a:t>8/27/2015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033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84A5BF-8B77-4491-B1E8-3DA556AAD462}" type="datetime1">
              <a:rPr lang="en-US" smtClean="0">
                <a:solidFill>
                  <a:prstClr val="black">
                    <a:tint val="75000"/>
                  </a:prstClr>
                </a:solidFill>
              </a:rPr>
              <a:pPr/>
              <a:t>8/27/2015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03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45F05-0891-42EF-867E-735675CEFC1E}" type="datetime1">
              <a:rPr lang="en-US" smtClean="0">
                <a:solidFill>
                  <a:prstClr val="black">
                    <a:tint val="75000"/>
                  </a:prstClr>
                </a:solidFill>
              </a:rPr>
              <a:pPr/>
              <a:t>8/27/2015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0149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408F9-633F-46C3-A3FE-097D4A0FB2CE}" type="datetime1">
              <a:rPr lang="en-US" smtClean="0">
                <a:solidFill>
                  <a:prstClr val="black">
                    <a:tint val="75000"/>
                  </a:prstClr>
                </a:solidFill>
              </a:rPr>
              <a:pPr/>
              <a:t>8/27/2015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379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91DE2-58E4-43B7-9E34-BA34888515B2}" type="datetime1">
              <a:rPr lang="en-US" smtClean="0">
                <a:solidFill>
                  <a:prstClr val="black">
                    <a:tint val="75000"/>
                  </a:prstClr>
                </a:solidFill>
              </a:rPr>
              <a:pPr/>
              <a:t>8/27/2015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09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2A3C3-75C5-42C8-85A3-F1474A408128}" type="datetime1">
              <a:rPr lang="en-US" smtClean="0"/>
              <a:pPr/>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41277204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C511A-5495-4757-B168-EF3BD92800CF}" type="datetime1">
              <a:rPr lang="en-US" smtClean="0">
                <a:solidFill>
                  <a:prstClr val="black">
                    <a:tint val="75000"/>
                  </a:prstClr>
                </a:solidFill>
              </a:rPr>
              <a:pPr/>
              <a:t>8/27/2015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299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EAD6B-3DE4-490B-9A14-E5275C6C6E87}" type="datetime1">
              <a:rPr lang="en-US" smtClean="0">
                <a:solidFill>
                  <a:prstClr val="black">
                    <a:tint val="75000"/>
                  </a:prstClr>
                </a:solidFill>
              </a:rPr>
              <a:pPr/>
              <a:t>8/27/2015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839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6745A-D87C-4189-A46A-71CCFEC5F28F}" type="datetime1">
              <a:rPr lang="en-US" smtClean="0">
                <a:solidFill>
                  <a:prstClr val="black">
                    <a:tint val="75000"/>
                  </a:prstClr>
                </a:solidFill>
              </a:rPr>
              <a:pPr/>
              <a:t>8/27/2015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2440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62E0B-B798-4A7E-9315-0D8CF0594396}" type="datetime1">
              <a:rPr lang="en-US" smtClean="0">
                <a:solidFill>
                  <a:prstClr val="black">
                    <a:tint val="75000"/>
                  </a:prstClr>
                </a:solidFill>
              </a:rPr>
              <a:pPr/>
              <a:t>8/27/2015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399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lstStyle/>
          <a:p>
            <a:r>
              <a:rPr lang="en-US" smtClean="0"/>
              <a:t>Click to edit Master title style</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a:prstGeom prst="rect">
            <a:avLst/>
          </a:prstGeom>
        </p:spPr>
      </p:pic>
      <p:sp>
        <p:nvSpPr>
          <p:cNvPr id="4" name="Content Placeholder 3"/>
          <p:cNvSpPr>
            <a:spLocks noGrp="1"/>
          </p:cNvSpPr>
          <p:nvPr>
            <p:ph sz="quarter" idx="11" hasCustomPrompt="1"/>
          </p:nvPr>
        </p:nvSpPr>
        <p:spPr>
          <a:xfrm>
            <a:off x="2971800" y="6096000"/>
            <a:ext cx="3048000" cy="609600"/>
          </a:xfrm>
        </p:spPr>
        <p:txBody>
          <a:bodyPr>
            <a:normAutofit/>
          </a:bodyPr>
          <a:lstStyle>
            <a:lvl1pPr marL="0" indent="0" algn="ctr">
              <a:buFontTx/>
              <a:buNone/>
              <a:defRPr sz="1800" baseline="0"/>
            </a:lvl1pPr>
          </a:lstStyle>
          <a:p>
            <a:pPr lvl="0"/>
            <a:r>
              <a:rPr lang="en-US" dirty="0" smtClean="0"/>
              <a:t>Contact info</a:t>
            </a:r>
            <a:endParaRPr lang="en-US" dirty="0"/>
          </a:p>
        </p:txBody>
      </p:sp>
    </p:spTree>
    <p:extLst>
      <p:ext uri="{BB962C8B-B14F-4D97-AF65-F5344CB8AC3E}">
        <p14:creationId xmlns:p14="http://schemas.microsoft.com/office/powerpoint/2010/main" val="13419168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8" name="Rectangle 7"/>
          <p:cNvSpPr/>
          <p:nvPr userDrawn="1"/>
        </p:nvSpPr>
        <p:spPr>
          <a:xfrm>
            <a:off x="0" y="5542"/>
            <a:ext cx="91440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970907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032606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vy">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492223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064754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6D9047A-D566-4C38-8DC3-ABA76BACB84C}" type="datetime1">
              <a:rPr lang="en-US" smtClean="0"/>
              <a:pPr/>
              <a:t>8/27/2015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94C600">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7E3F7C2-EE74-4AD8-8DDC-81F5F1D63AF3}" type="slidenum">
              <a:rPr lang="en-US" smtClean="0"/>
              <a:pPr/>
              <a:t>‹#›</a:t>
            </a:fld>
            <a:endParaRPr lang="en-US" dirty="0"/>
          </a:p>
        </p:txBody>
      </p:sp>
    </p:spTree>
    <p:extLst>
      <p:ext uri="{BB962C8B-B14F-4D97-AF65-F5344CB8AC3E}">
        <p14:creationId xmlns:p14="http://schemas.microsoft.com/office/powerpoint/2010/main" val="70676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84786-7A3B-4EA2-A89C-49088FFC4133}" type="datetime1">
              <a:rPr lang="en-US" smtClean="0"/>
              <a:pPr/>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3666272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EB58F8-03CC-4F88-957E-B9B59CFB6863}" type="datetime1">
              <a:rPr lang="en-US" smtClean="0">
                <a:solidFill>
                  <a:prstClr val="black"/>
                </a:solidFill>
              </a:rPr>
              <a:pPr/>
              <a:t>8/27/2015</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7E3F7C2-EE74-4AD8-8DDC-81F5F1D63AF3}"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88161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BBAD2D-C46A-4E99-9844-EDAA00548FB3}" type="datetime1">
              <a:rPr lang="en-US" smtClean="0">
                <a:solidFill>
                  <a:prstClr val="white"/>
                </a:solidFill>
              </a:rPr>
              <a:pPr/>
              <a:t>8/27/2015</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F7E3F7C2-EE74-4AD8-8DDC-81F5F1D63AF3}"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3482944109"/>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843422-6DAF-4256-B3B3-20793BC4E687}" type="datetime1">
              <a:rPr lang="en-US" smtClean="0">
                <a:solidFill>
                  <a:prstClr val="white"/>
                </a:solidFill>
              </a:rPr>
              <a:pPr/>
              <a:t>8/27/2015</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F7E3F7C2-EE74-4AD8-8DDC-81F5F1D63AF3}"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9201106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D963BA8-649D-4CE1-A66F-1BF3185688F9}" type="datetime1">
              <a:rPr lang="en-US" smtClean="0">
                <a:solidFill>
                  <a:prstClr val="black"/>
                </a:solidFill>
              </a:rPr>
              <a:pPr/>
              <a:t>8/27/2015</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F7E3F7C2-EE74-4AD8-8DDC-81F5F1D63AF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2365957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E77EF0F-948A-49A4-9CAD-AEDA16AAD7F1}" type="datetime1">
              <a:rPr lang="en-US" smtClean="0">
                <a:solidFill>
                  <a:prstClr val="white"/>
                </a:solidFill>
              </a:rPr>
              <a:pPr/>
              <a:t>8/27/2015</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F7E3F7C2-EE74-4AD8-8DDC-81F5F1D63AF3}"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5882354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C35A7D-F590-4B0B-A744-FCE953C82990}" type="datetime1">
              <a:rPr lang="en-US" smtClean="0">
                <a:solidFill>
                  <a:prstClr val="black"/>
                </a:solidFill>
              </a:rPr>
              <a:pPr/>
              <a:t>8/27/2015</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D5BBC35B-A44B-4119-B8DA-DE9E3DFADA2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1741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317988C-8377-4D07-9D28-B1B54A7A9FEA}" type="datetime1">
              <a:rPr lang="en-US" smtClean="0">
                <a:solidFill>
                  <a:prstClr val="black"/>
                </a:solidFill>
              </a:rPr>
              <a:pPr/>
              <a:t>8/27/2015</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F7E3F7C2-EE74-4AD8-8DDC-81F5F1D63AF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2189401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E620977-D9D8-446A-809D-8D8CA3812487}" type="datetime1">
              <a:rPr lang="en-US" smtClean="0">
                <a:solidFill>
                  <a:prstClr val="white"/>
                </a:solidFill>
              </a:rPr>
              <a:pPr/>
              <a:t>8/27/2015</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7E3F7C2-EE74-4AD8-8DDC-81F5F1D63AF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149819658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7F04E8-D957-4DB7-8AC7-521054AD06BF}" type="datetime1">
              <a:rPr lang="en-US" smtClean="0">
                <a:solidFill>
                  <a:prstClr val="black"/>
                </a:solidFill>
              </a:rPr>
              <a:pPr/>
              <a:t>8/27/2015</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7E3F7C2-EE74-4AD8-8DDC-81F5F1D63AF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4781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C39BF8-617C-4231-AA5E-DFB379A6C669}" type="datetime1">
              <a:rPr lang="en-US" smtClean="0">
                <a:solidFill>
                  <a:prstClr val="black"/>
                </a:solidFill>
              </a:rPr>
              <a:pPr/>
              <a:t>8/27/2015</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7E3F7C2-EE74-4AD8-8DDC-81F5F1D63AF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81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530568-C430-4755-90DA-9905708CCF92}" type="datetime1">
              <a:rPr lang="en-US" smtClean="0"/>
              <a:pPr/>
              <a:t>8/27/2015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2195433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990600" cy="457200"/>
          </a:xfrm>
          <a:prstGeom prst="rect">
            <a:avLst/>
          </a:prstGeom>
          <a:ln/>
        </p:spPr>
        <p:txBody>
          <a:bodyPr/>
          <a:lstStyle>
            <a:lvl1pPr>
              <a:defRPr/>
            </a:lvl1pPr>
          </a:lstStyle>
          <a:p>
            <a:pPr>
              <a:defRPr/>
            </a:pPr>
            <a:fld id="{BA566221-DD5B-4FB0-A6D2-5239BB229B7F}" type="datetime1">
              <a:rPr lang="en-US" smtClean="0">
                <a:solidFill>
                  <a:prstClr val="black"/>
                </a:solidFill>
              </a:rPr>
              <a:pPr>
                <a:defRPr/>
              </a:pPr>
              <a:t>8/27/2015</a:t>
            </a:fld>
            <a:endParaRPr lang="en-US" dirty="0">
              <a:solidFill>
                <a:prstClr val="black"/>
              </a:solidFill>
            </a:endParaRPr>
          </a:p>
        </p:txBody>
      </p:sp>
      <p:sp>
        <p:nvSpPr>
          <p:cNvPr id="5" name="Rectangle 6"/>
          <p:cNvSpPr>
            <a:spLocks noGrp="1" noChangeArrowheads="1"/>
          </p:cNvSpPr>
          <p:nvPr>
            <p:ph type="sldNum" sz="quarter" idx="11"/>
          </p:nvPr>
        </p:nvSpPr>
        <p:spPr>
          <a:xfrm>
            <a:off x="7620000" y="6248400"/>
            <a:ext cx="838200" cy="457200"/>
          </a:xfrm>
          <a:prstGeom prst="rect">
            <a:avLst/>
          </a:prstGeom>
          <a:ln/>
        </p:spPr>
        <p:txBody>
          <a:bodyPr/>
          <a:lstStyle>
            <a:lvl1pPr>
              <a:defRPr/>
            </a:lvl1pPr>
          </a:lstStyle>
          <a:p>
            <a:pPr>
              <a:defRPr/>
            </a:pPr>
            <a:fld id="{F28972AB-BE5B-4E1D-ACA0-4267DDA0D4B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72549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248400"/>
            <a:ext cx="1143000" cy="457200"/>
          </a:xfrm>
          <a:prstGeom prst="rect">
            <a:avLst/>
          </a:prstGeom>
          <a:ln/>
        </p:spPr>
        <p:txBody>
          <a:bodyPr/>
          <a:lstStyle>
            <a:lvl1pPr>
              <a:defRPr/>
            </a:lvl1pPr>
          </a:lstStyle>
          <a:p>
            <a:pPr>
              <a:defRPr/>
            </a:pPr>
            <a:fld id="{88598CD5-3C40-434D-A120-088FE0C1C465}" type="datetime1">
              <a:rPr lang="en-US" smtClean="0">
                <a:solidFill>
                  <a:prstClr val="black"/>
                </a:solidFill>
              </a:rPr>
              <a:pPr>
                <a:defRPr/>
              </a:pPr>
              <a:t>8/27/2015</a:t>
            </a:fld>
            <a:endParaRPr lang="en-US" dirty="0">
              <a:solidFill>
                <a:prstClr val="black"/>
              </a:solidFill>
            </a:endParaRPr>
          </a:p>
        </p:txBody>
      </p:sp>
      <p:sp>
        <p:nvSpPr>
          <p:cNvPr id="7" name="Slide Number Placeholder 6"/>
          <p:cNvSpPr>
            <a:spLocks noGrp="1" noChangeArrowheads="1"/>
          </p:cNvSpPr>
          <p:nvPr>
            <p:ph type="sldNum" sz="quarter" idx="11"/>
          </p:nvPr>
        </p:nvSpPr>
        <p:spPr>
          <a:xfrm>
            <a:off x="7467600" y="6248400"/>
            <a:ext cx="990600" cy="457200"/>
          </a:xfrm>
          <a:prstGeom prst="rect">
            <a:avLst/>
          </a:prstGeom>
          <a:ln/>
        </p:spPr>
        <p:txBody>
          <a:bodyPr/>
          <a:lstStyle>
            <a:lvl1pPr>
              <a:defRPr/>
            </a:lvl1pPr>
          </a:lstStyle>
          <a:p>
            <a:pPr>
              <a:defRPr/>
            </a:pPr>
            <a:fld id="{4DA734C5-65D4-4EE8-A142-069500CEB37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43194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Green">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95800" y="6096000"/>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4763"/>
            <a:ext cx="9144000" cy="914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4956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CAA1DB-2657-41C1-BA2D-C9B9DF17B6EC}" type="datetime1">
              <a:rPr lang="en-US" smtClean="0"/>
              <a:pPr/>
              <a:t>8/27/2015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396323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2B8A4-8767-47E6-8A8B-6B15456EA54A}" type="datetime1">
              <a:rPr lang="en-US" smtClean="0"/>
              <a:pPr/>
              <a:t>8/27/2015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275895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1710C-B53E-438B-90F1-E84F008BA6FC}" type="datetime1">
              <a:rPr lang="en-US" smtClean="0"/>
              <a:pPr/>
              <a:t>8/27/2015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229534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34CC0-DCF6-4266-ACB3-DB0BC3469B28}" type="datetime1">
              <a:rPr lang="en-US" smtClean="0"/>
              <a:pPr/>
              <a:t>8/27/2015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376852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04F2A-97EC-4207-ABC1-AD108DC4C550}" type="datetime1">
              <a:rPr lang="en-US" smtClean="0"/>
              <a:pPr/>
              <a:t>8/27/2015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85686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531BA-005F-4D11-9C13-7EED17F9872A}" type="datetime1">
              <a:rPr lang="en-US" smtClean="0"/>
              <a:pPr/>
              <a:t>8/27/2015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6CBC4-E932-4403-B9BF-6045532637A1}" type="slidenum">
              <a:rPr lang="en-US" smtClean="0"/>
              <a:pPr/>
              <a:t>‹#›</a:t>
            </a:fld>
            <a:endParaRPr lang="en-US" dirty="0"/>
          </a:p>
        </p:txBody>
      </p:sp>
    </p:spTree>
    <p:extLst>
      <p:ext uri="{BB962C8B-B14F-4D97-AF65-F5344CB8AC3E}">
        <p14:creationId xmlns:p14="http://schemas.microsoft.com/office/powerpoint/2010/main" val="595787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9EF34-B5D1-4D3A-AE38-4D972400937A}" type="datetime1">
              <a:rPr lang="en-US" smtClean="0">
                <a:solidFill>
                  <a:prstClr val="black">
                    <a:tint val="75000"/>
                  </a:prstClr>
                </a:solidFill>
              </a:rPr>
              <a:pPr/>
              <a:t>8/27/2015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40976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F99A999-E198-44C7-8F7A-E2FCEE3E04E9}" type="datetime1">
              <a:rPr lang="en-US" smtClean="0">
                <a:solidFill>
                  <a:prstClr val="black"/>
                </a:solidFill>
              </a:rPr>
              <a:pPr/>
              <a:t>8/27/2015</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774945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icam.k12.in.us/"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www.doe.in.gov.standards/"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artbgrants@doe.in.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specialedpartb@doe.in.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mailto:partbgrants@doe.in.gov"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mailto:specialedpartb@doe.in.gov"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mailto:slhenry@doe.in.gov" TargetMode="External"/><Relationship Id="rId7" Type="http://schemas.openxmlformats.org/officeDocument/2006/relationships/hyperlink" Target="mailto:specialedpartb@doe.in.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mailto:partbgrants@doe.in.gov" TargetMode="External"/><Relationship Id="rId5" Type="http://schemas.openxmlformats.org/officeDocument/2006/relationships/hyperlink" Target="mailto:tpoteet@doe.in.gov" TargetMode="External"/><Relationship Id="rId4" Type="http://schemas.openxmlformats.org/officeDocument/2006/relationships/hyperlink" Target="mailto:jthompson@doe.in.gov"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doe.in.gov/specialed/school-based-medicaid"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doe.in.gov/specialed/school-based-medicaid"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2971800"/>
          </a:xfrm>
        </p:spPr>
        <p:txBody>
          <a:bodyPr>
            <a:normAutofit/>
          </a:bodyPr>
          <a:lstStyle/>
          <a:p>
            <a:r>
              <a:rPr lang="en-US" dirty="0" smtClean="0"/>
              <a:t>New Special Education Director Training</a:t>
            </a:r>
            <a:br>
              <a:rPr lang="en-US" dirty="0" smtClean="0"/>
            </a:br>
            <a:r>
              <a:rPr lang="en-US" dirty="0" smtClean="0"/>
              <a:t>July 23, 2014</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1772156"/>
          </a:xfrm>
          <a:prstGeom prst="rect">
            <a:avLst/>
          </a:prstGeom>
        </p:spPr>
      </p:pic>
      <p:sp>
        <p:nvSpPr>
          <p:cNvPr id="3" name="Slide Number Placeholder 2"/>
          <p:cNvSpPr>
            <a:spLocks noGrp="1"/>
          </p:cNvSpPr>
          <p:nvPr>
            <p:ph type="sldNum" sz="quarter" idx="12"/>
          </p:nvPr>
        </p:nvSpPr>
        <p:spPr/>
        <p:txBody>
          <a:bodyPr/>
          <a:lstStyle/>
          <a:p>
            <a:fld id="{2396CBC4-E932-4403-B9BF-6045532637A1}" type="slidenum">
              <a:rPr lang="en-US" smtClean="0"/>
              <a:pPr/>
              <a:t>1</a:t>
            </a:fld>
            <a:endParaRPr lang="en-US" dirty="0"/>
          </a:p>
        </p:txBody>
      </p:sp>
    </p:spTree>
    <p:extLst>
      <p:ext uri="{BB962C8B-B14F-4D97-AF65-F5344CB8AC3E}">
        <p14:creationId xmlns:p14="http://schemas.microsoft.com/office/powerpoint/2010/main" val="2190929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w="38100">
            <a:solidFill>
              <a:srgbClr val="92D050"/>
            </a:solidFill>
          </a:ln>
        </p:spPr>
        <p:style>
          <a:lnRef idx="2">
            <a:schemeClr val="accent5"/>
          </a:lnRef>
          <a:fillRef idx="1">
            <a:schemeClr val="lt1"/>
          </a:fillRef>
          <a:effectRef idx="0">
            <a:schemeClr val="accent5"/>
          </a:effectRef>
          <a:fontRef idx="minor">
            <a:schemeClr val="dk1"/>
          </a:fontRef>
        </p:style>
        <p:txBody>
          <a:bodyPr>
            <a:normAutofit/>
          </a:bodyPr>
          <a:lstStyle/>
          <a:p>
            <a:r>
              <a:rPr lang="en-US" sz="3200" b="1" dirty="0" smtClean="0"/>
              <a:t>Example of APC Funding Reconciliation</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5552013"/>
              </p:ext>
            </p:extLst>
          </p:nvPr>
        </p:nvGraphicFramePr>
        <p:xfrm>
          <a:off x="533398" y="1143001"/>
          <a:ext cx="8229601" cy="5486401"/>
        </p:xfrm>
        <a:graphic>
          <a:graphicData uri="http://schemas.openxmlformats.org/drawingml/2006/table">
            <a:tbl>
              <a:tblPr firstRow="1" firstCol="1" bandRow="1"/>
              <a:tblGrid>
                <a:gridCol w="1228300"/>
                <a:gridCol w="2196198"/>
                <a:gridCol w="2432030"/>
                <a:gridCol w="2373073"/>
              </a:tblGrid>
              <a:tr h="1048870">
                <a:tc>
                  <a:txBody>
                    <a:bodyPr/>
                    <a:lstStyle/>
                    <a:p>
                      <a:pPr marL="0" marR="0" algn="ctr">
                        <a:spcBef>
                          <a:spcPts val="0"/>
                        </a:spcBef>
                        <a:spcAft>
                          <a:spcPts val="0"/>
                        </a:spcAft>
                      </a:pPr>
                      <a:r>
                        <a:rPr lang="en-US" sz="1800" dirty="0" smtClean="0">
                          <a:effectLst/>
                          <a:latin typeface="Calibri"/>
                          <a:ea typeface="Calibri"/>
                          <a:cs typeface="Times New Roman"/>
                        </a:rPr>
                        <a:t>Based on</a:t>
                      </a:r>
                      <a:r>
                        <a:rPr lang="en-US" sz="1800" dirty="0">
                          <a:effectLst/>
                          <a:latin typeface="Calibri"/>
                          <a:ea typeface="Calibri"/>
                          <a:cs typeface="Times New Roman"/>
                        </a:rPr>
                        <a:t> </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800" dirty="0" smtClean="0">
                          <a:effectLst/>
                          <a:latin typeface="Calibri"/>
                          <a:ea typeface="Calibri"/>
                          <a:cs typeface="Times New Roman"/>
                        </a:rPr>
                        <a:t>12/13 count</a:t>
                      </a:r>
                    </a:p>
                    <a:p>
                      <a:pPr marL="0" marR="0" algn="ctr">
                        <a:spcBef>
                          <a:spcPts val="0"/>
                        </a:spcBef>
                        <a:spcAft>
                          <a:spcPts val="0"/>
                        </a:spcAft>
                      </a:pPr>
                      <a:r>
                        <a:rPr lang="en-US" sz="1800" dirty="0" smtClean="0">
                          <a:effectLst/>
                          <a:latin typeface="Calibri"/>
                          <a:ea typeface="Calibri"/>
                          <a:cs typeface="Times New Roman"/>
                        </a:rPr>
                        <a:t> </a:t>
                      </a:r>
                      <a:r>
                        <a:rPr lang="en-US" sz="1800" dirty="0">
                          <a:effectLst/>
                          <a:latin typeface="Calibri"/>
                          <a:ea typeface="Calibri"/>
                          <a:cs typeface="Times New Roman"/>
                        </a:rPr>
                        <a:t>$</a:t>
                      </a:r>
                      <a:r>
                        <a:rPr lang="en-US" sz="1800" dirty="0" smtClean="0">
                          <a:effectLst/>
                          <a:latin typeface="Calibri"/>
                          <a:ea typeface="Calibri"/>
                          <a:cs typeface="Times New Roman"/>
                        </a:rPr>
                        <a:t>12,000 annual</a:t>
                      </a:r>
                    </a:p>
                    <a:p>
                      <a:pPr marL="0" marR="0" algn="ctr">
                        <a:spcBef>
                          <a:spcPts val="0"/>
                        </a:spcBef>
                        <a:spcAft>
                          <a:spcPts val="0"/>
                        </a:spcAft>
                      </a:pPr>
                      <a:r>
                        <a:rPr lang="en-US" sz="1800" dirty="0" smtClean="0">
                          <a:effectLst/>
                          <a:latin typeface="Calibri"/>
                          <a:ea typeface="Calibri"/>
                          <a:cs typeface="Times New Roman"/>
                        </a:rPr>
                        <a:t>$1,000 month</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600"/>
                        </a:spcAft>
                      </a:pPr>
                      <a:r>
                        <a:rPr lang="en-US" sz="1800" dirty="0" smtClean="0">
                          <a:effectLst/>
                          <a:latin typeface="Calibri"/>
                          <a:ea typeface="Calibri"/>
                          <a:cs typeface="Times New Roman"/>
                        </a:rPr>
                        <a:t>12/14 </a:t>
                      </a:r>
                      <a:r>
                        <a:rPr lang="en-US" sz="1800" dirty="0">
                          <a:effectLst/>
                          <a:latin typeface="Calibri"/>
                          <a:ea typeface="Calibri"/>
                          <a:cs typeface="Times New Roman"/>
                        </a:rPr>
                        <a:t>count </a:t>
                      </a:r>
                      <a:r>
                        <a:rPr lang="en-US" sz="1800" dirty="0" smtClean="0">
                          <a:effectLst/>
                          <a:latin typeface="Calibri"/>
                          <a:ea typeface="Calibri"/>
                          <a:cs typeface="Times New Roman"/>
                        </a:rPr>
                        <a:t> </a:t>
                      </a:r>
                      <a:r>
                        <a:rPr lang="en-US" sz="1800" b="1" dirty="0" smtClean="0">
                          <a:solidFill>
                            <a:srgbClr val="FF0000"/>
                          </a:solidFill>
                          <a:effectLst/>
                          <a:latin typeface="Calibri"/>
                          <a:ea typeface="Calibri"/>
                          <a:cs typeface="Times New Roman"/>
                        </a:rPr>
                        <a:t>(OP)</a:t>
                      </a:r>
                    </a:p>
                    <a:p>
                      <a:pPr marL="0" marR="0" algn="ctr">
                        <a:spcBef>
                          <a:spcPts val="0"/>
                        </a:spcBef>
                        <a:spcAft>
                          <a:spcPts val="0"/>
                        </a:spcAft>
                      </a:pPr>
                      <a:r>
                        <a:rPr lang="en-US" sz="1800" dirty="0" smtClean="0">
                          <a:effectLst/>
                          <a:latin typeface="Calibri"/>
                          <a:ea typeface="Calibri"/>
                          <a:cs typeface="Times New Roman"/>
                        </a:rPr>
                        <a:t>$10,000 annual</a:t>
                      </a:r>
                    </a:p>
                    <a:p>
                      <a:pPr marL="0" marR="0" algn="ctr">
                        <a:spcBef>
                          <a:spcPts val="0"/>
                        </a:spcBef>
                        <a:spcAft>
                          <a:spcPts val="0"/>
                        </a:spcAft>
                      </a:pPr>
                      <a:r>
                        <a:rPr lang="en-US" sz="1800" dirty="0" smtClean="0">
                          <a:effectLst/>
                          <a:latin typeface="Calibri"/>
                          <a:ea typeface="Calibri"/>
                          <a:cs typeface="Times New Roman"/>
                        </a:rPr>
                        <a:t>$833.33 month</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600"/>
                        </a:spcAft>
                      </a:pPr>
                      <a:r>
                        <a:rPr lang="en-US" sz="1800" dirty="0" smtClean="0">
                          <a:effectLst/>
                          <a:latin typeface="Calibri"/>
                          <a:ea typeface="Calibri"/>
                          <a:cs typeface="Times New Roman"/>
                        </a:rPr>
                        <a:t>12/14 </a:t>
                      </a:r>
                      <a:r>
                        <a:rPr lang="en-US" sz="1800" dirty="0">
                          <a:effectLst/>
                          <a:latin typeface="Calibri"/>
                          <a:ea typeface="Calibri"/>
                          <a:cs typeface="Times New Roman"/>
                        </a:rPr>
                        <a:t>count </a:t>
                      </a:r>
                      <a:r>
                        <a:rPr lang="en-US" sz="1800" dirty="0" smtClean="0">
                          <a:effectLst/>
                          <a:latin typeface="Calibri"/>
                          <a:ea typeface="Calibri"/>
                          <a:cs typeface="Times New Roman"/>
                        </a:rPr>
                        <a:t> </a:t>
                      </a:r>
                      <a:r>
                        <a:rPr lang="en-US" sz="1800" b="1" dirty="0" smtClean="0">
                          <a:solidFill>
                            <a:srgbClr val="00B050"/>
                          </a:solidFill>
                          <a:effectLst/>
                          <a:latin typeface="Calibri"/>
                          <a:ea typeface="Calibri"/>
                          <a:cs typeface="Times New Roman"/>
                        </a:rPr>
                        <a:t>(UP)</a:t>
                      </a:r>
                    </a:p>
                    <a:p>
                      <a:pPr marL="0" marR="0" algn="ctr">
                        <a:spcBef>
                          <a:spcPts val="0"/>
                        </a:spcBef>
                        <a:spcAft>
                          <a:spcPts val="0"/>
                        </a:spcAft>
                      </a:pPr>
                      <a:r>
                        <a:rPr lang="en-US" sz="1800" dirty="0" smtClean="0">
                          <a:effectLst/>
                          <a:latin typeface="Calibri"/>
                          <a:ea typeface="Calibri"/>
                          <a:cs typeface="Times New Roman"/>
                        </a:rPr>
                        <a:t>$15,000 annual</a:t>
                      </a:r>
                    </a:p>
                    <a:p>
                      <a:pPr marL="0" marR="0" algn="ctr">
                        <a:spcBef>
                          <a:spcPts val="0"/>
                        </a:spcBef>
                        <a:spcAft>
                          <a:spcPts val="0"/>
                        </a:spcAft>
                      </a:pPr>
                      <a:r>
                        <a:rPr lang="en-US" sz="1800" dirty="0" smtClean="0">
                          <a:effectLst/>
                          <a:latin typeface="Calibri"/>
                          <a:ea typeface="Calibri"/>
                          <a:cs typeface="Times New Roman"/>
                        </a:rPr>
                        <a:t>$1,250</a:t>
                      </a:r>
                      <a:r>
                        <a:rPr lang="en-US" sz="1800" baseline="0" dirty="0" smtClean="0">
                          <a:effectLst/>
                          <a:latin typeface="Calibri"/>
                          <a:ea typeface="Calibri"/>
                          <a:cs typeface="Times New Roman"/>
                        </a:rPr>
                        <a:t> month</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7/2014</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8/2014</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9/2014</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10/2014</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11/2014</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12/2014</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1/2015</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800" dirty="0">
                          <a:effectLst/>
                          <a:latin typeface="Calibri"/>
                          <a:ea typeface="Calibri"/>
                          <a:cs typeface="Times New Roman"/>
                        </a:rPr>
                        <a:t>1,000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2/2015</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 </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541.66</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800" dirty="0">
                          <a:effectLst/>
                          <a:latin typeface="Calibri"/>
                          <a:ea typeface="Calibri"/>
                          <a:cs typeface="Times New Roman"/>
                        </a:rPr>
                        <a:t>3,000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3/2015</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 </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541.66</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800" dirty="0">
                          <a:effectLst/>
                          <a:latin typeface="Calibri"/>
                          <a:ea typeface="Calibri"/>
                          <a:cs typeface="Times New Roman"/>
                        </a:rPr>
                        <a:t>1,250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4/2015</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 </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541.66</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800" dirty="0">
                          <a:effectLst/>
                          <a:latin typeface="Calibri"/>
                          <a:ea typeface="Calibri"/>
                          <a:cs typeface="Times New Roman"/>
                        </a:rPr>
                        <a:t>1,250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5/2015</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 </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541.66</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800" dirty="0">
                          <a:effectLst/>
                          <a:latin typeface="Calibri"/>
                          <a:ea typeface="Calibri"/>
                          <a:cs typeface="Times New Roman"/>
                        </a:rPr>
                        <a:t>1,250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35068">
                <a:tc>
                  <a:txBody>
                    <a:bodyPr/>
                    <a:lstStyle/>
                    <a:p>
                      <a:pPr marL="0" marR="0" algn="ctr">
                        <a:spcBef>
                          <a:spcPts val="0"/>
                        </a:spcBef>
                        <a:spcAft>
                          <a:spcPts val="0"/>
                        </a:spcAft>
                      </a:pPr>
                      <a:r>
                        <a:rPr lang="en-US" sz="1800" dirty="0" smtClean="0">
                          <a:effectLst/>
                          <a:latin typeface="Calibri"/>
                          <a:ea typeface="Calibri"/>
                          <a:cs typeface="Times New Roman"/>
                        </a:rPr>
                        <a:t>6/2015</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 </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833.33</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800" dirty="0">
                          <a:effectLst/>
                          <a:latin typeface="Calibri"/>
                          <a:ea typeface="Calibri"/>
                          <a:cs typeface="Times New Roman"/>
                        </a:rPr>
                        <a:t>1,250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416715">
                <a:tc>
                  <a:txBody>
                    <a:bodyPr/>
                    <a:lstStyle/>
                    <a:p>
                      <a:pPr marL="0" marR="0" algn="ctr">
                        <a:spcBef>
                          <a:spcPts val="0"/>
                        </a:spcBef>
                        <a:spcAft>
                          <a:spcPts val="0"/>
                        </a:spcAft>
                      </a:pPr>
                      <a:r>
                        <a:rPr lang="en-US" sz="1800" dirty="0">
                          <a:effectLst/>
                          <a:latin typeface="Calibri"/>
                          <a:ea typeface="Calibri"/>
                          <a:cs typeface="Times New Roman"/>
                        </a:rPr>
                        <a:t>TOTAL</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 </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a:ea typeface="Calibri"/>
                          <a:cs typeface="Times New Roman"/>
                        </a:rPr>
                        <a:t>$10,000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800" dirty="0">
                          <a:effectLst/>
                          <a:latin typeface="Calibri"/>
                          <a:ea typeface="Calibri"/>
                          <a:cs typeface="Times New Roman"/>
                        </a:rPr>
                        <a:t>15,000</a:t>
                      </a:r>
                      <a:endParaRPr lang="en-US"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
        <p:nvSpPr>
          <p:cNvPr id="3" name="Slide Number Placeholder 2"/>
          <p:cNvSpPr>
            <a:spLocks noGrp="1"/>
          </p:cNvSpPr>
          <p:nvPr>
            <p:ph type="sldNum" sz="quarter" idx="12"/>
          </p:nvPr>
        </p:nvSpPr>
        <p:spPr/>
        <p:txBody>
          <a:bodyPr/>
          <a:lstStyle/>
          <a:p>
            <a:fld id="{CA65B852-3DE5-485D-BCBF-5E1FE106298C}"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1309569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73162"/>
          </a:xfrm>
          <a:ln w="38100">
            <a:solidFill>
              <a:srgbClr val="92D050"/>
            </a:solidFill>
          </a:ln>
        </p:spPr>
        <p:txBody>
          <a:bodyPr>
            <a:noAutofit/>
          </a:bodyPr>
          <a:lstStyle/>
          <a:p>
            <a:r>
              <a:rPr lang="en-US" sz="4000" b="1" dirty="0" smtClean="0"/>
              <a:t>Indicator 13: Secondary Transition</a:t>
            </a:r>
            <a:endParaRPr lang="en-US" sz="3800" b="1"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100</a:t>
            </a:fld>
            <a:endParaRPr lang="en-US" dirty="0"/>
          </a:p>
        </p:txBody>
      </p:sp>
      <p:sp>
        <p:nvSpPr>
          <p:cNvPr id="6" name="Content Placeholder 5"/>
          <p:cNvSpPr>
            <a:spLocks noGrp="1"/>
          </p:cNvSpPr>
          <p:nvPr>
            <p:ph idx="1"/>
          </p:nvPr>
        </p:nvSpPr>
        <p:spPr/>
        <p:txBody>
          <a:bodyPr>
            <a:normAutofit fontScale="92500" lnSpcReduction="10000"/>
          </a:bodyPr>
          <a:lstStyle/>
          <a:p>
            <a:pPr algn="ctr">
              <a:buNone/>
            </a:pPr>
            <a:r>
              <a:rPr lang="en-US" u="sng" dirty="0" smtClean="0"/>
              <a:t>Common Errors: Transition Services and Activities</a:t>
            </a:r>
          </a:p>
          <a:p>
            <a:pPr lvl="0"/>
            <a:r>
              <a:rPr lang="en-US" sz="2800" dirty="0" smtClean="0"/>
              <a:t>Under the “By Whom”, school need to be part of the service delivery (Student can’t be only person listed)</a:t>
            </a:r>
          </a:p>
          <a:p>
            <a:pPr lvl="0"/>
            <a:r>
              <a:rPr lang="en-US" sz="2800" dirty="0" smtClean="0"/>
              <a:t>Think beyond “giving an assessment” only</a:t>
            </a:r>
          </a:p>
          <a:p>
            <a:pPr lvl="0"/>
            <a:r>
              <a:rPr lang="en-US" sz="2800" dirty="0" smtClean="0"/>
              <a:t>Need to have something </a:t>
            </a:r>
            <a:r>
              <a:rPr lang="en-US" sz="2800" b="1" dirty="0" smtClean="0"/>
              <a:t>aligned</a:t>
            </a:r>
            <a:r>
              <a:rPr lang="en-US" sz="2800" dirty="0" smtClean="0"/>
              <a:t> to support each postsecondary goals</a:t>
            </a:r>
          </a:p>
          <a:p>
            <a:pPr lvl="0"/>
            <a:r>
              <a:rPr lang="en-US" sz="2800" dirty="0" smtClean="0"/>
              <a:t>ECA’s are not a transition service</a:t>
            </a:r>
          </a:p>
          <a:p>
            <a:pPr lvl="0"/>
            <a:r>
              <a:rPr lang="en-US" sz="2800" dirty="0" smtClean="0"/>
              <a:t>Reviewing a GPA with a counselor is not a transition service</a:t>
            </a:r>
          </a:p>
          <a:p>
            <a:pPr lvl="0"/>
            <a:r>
              <a:rPr lang="en-US" sz="2800" dirty="0" smtClean="0"/>
              <a:t>Use the narrative to further explain or justify</a:t>
            </a:r>
          </a:p>
          <a:p>
            <a:pPr>
              <a:buNone/>
            </a:pPr>
            <a:endParaRPr lang="en-US" dirty="0"/>
          </a:p>
        </p:txBody>
      </p:sp>
    </p:spTree>
    <p:extLst>
      <p:ext uri="{BB962C8B-B14F-4D97-AF65-F5344CB8AC3E}">
        <p14:creationId xmlns:p14="http://schemas.microsoft.com/office/powerpoint/2010/main" val="41169390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70" y="304800"/>
            <a:ext cx="8229600" cy="838200"/>
          </a:xfrm>
          <a:ln w="38100">
            <a:solidFill>
              <a:srgbClr val="92D050"/>
            </a:solidFill>
          </a:ln>
        </p:spPr>
        <p:txBody>
          <a:bodyPr>
            <a:normAutofit/>
          </a:bodyPr>
          <a:lstStyle/>
          <a:p>
            <a:r>
              <a:rPr lang="en-US" b="1" dirty="0" smtClean="0"/>
              <a:t>Indicator 13: Secondary Transition</a:t>
            </a:r>
            <a:endParaRPr lang="en-US" b="1"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101</a:t>
            </a:fld>
            <a:endParaRPr lang="en-US" dirty="0"/>
          </a:p>
        </p:txBody>
      </p:sp>
      <p:sp>
        <p:nvSpPr>
          <p:cNvPr id="6" name="Content Placeholder 5"/>
          <p:cNvSpPr>
            <a:spLocks noGrp="1"/>
          </p:cNvSpPr>
          <p:nvPr>
            <p:ph idx="1"/>
          </p:nvPr>
        </p:nvSpPr>
        <p:spPr>
          <a:xfrm>
            <a:off x="466570" y="1295400"/>
            <a:ext cx="8229600" cy="457200"/>
          </a:xfrm>
        </p:spPr>
        <p:txBody>
          <a:bodyPr>
            <a:normAutofit fontScale="92500" lnSpcReduction="10000"/>
          </a:bodyPr>
          <a:lstStyle/>
          <a:p>
            <a:pPr algn="ctr">
              <a:buNone/>
            </a:pPr>
            <a:r>
              <a:rPr lang="en-US" sz="2800" u="sng" dirty="0" smtClean="0"/>
              <a:t>Transition Services and Activities</a:t>
            </a:r>
          </a:p>
          <a:p>
            <a:pPr>
              <a:buNone/>
            </a:pPr>
            <a:endParaRPr lang="en-US" dirty="0"/>
          </a:p>
        </p:txBody>
      </p:sp>
      <p:pic>
        <p:nvPicPr>
          <p:cNvPr id="7" name="Content Placeholder 3"/>
          <p:cNvPicPr>
            <a:picLocks/>
          </p:cNvPicPr>
          <p:nvPr/>
        </p:nvPicPr>
        <p:blipFill rotWithShape="1">
          <a:blip r:embed="rId3" cstate="print"/>
          <a:srcRect t="17747" r="56063" b="7434"/>
          <a:stretch/>
        </p:blipFill>
        <p:spPr bwMode="auto">
          <a:xfrm>
            <a:off x="685800" y="1676401"/>
            <a:ext cx="7696200" cy="4738688"/>
          </a:xfrm>
          <a:prstGeom prst="rect">
            <a:avLst/>
          </a:prstGeom>
          <a:noFill/>
          <a:ln w="9525">
            <a:noFill/>
            <a:miter lim="800000"/>
            <a:headEnd/>
            <a:tailEnd/>
          </a:ln>
        </p:spPr>
      </p:pic>
    </p:spTree>
    <p:extLst>
      <p:ext uri="{BB962C8B-B14F-4D97-AF65-F5344CB8AC3E}">
        <p14:creationId xmlns:p14="http://schemas.microsoft.com/office/powerpoint/2010/main" val="42478376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70000" lnSpcReduction="20000"/>
          </a:bodyPr>
          <a:lstStyle/>
          <a:p>
            <a:pPr marL="0" indent="0">
              <a:buNone/>
            </a:pPr>
            <a:r>
              <a:rPr lang="en-US" b="1" dirty="0"/>
              <a:t>Transition to </a:t>
            </a:r>
            <a:r>
              <a:rPr lang="en-US" b="1" dirty="0" smtClean="0"/>
              <a:t>Ad</a:t>
            </a:r>
            <a:r>
              <a:rPr lang="en-US" b="1" dirty="0"/>
              <a:t>ulthood</a:t>
            </a:r>
          </a:p>
          <a:p>
            <a:pPr marL="0" indent="0">
              <a:buNone/>
            </a:pPr>
            <a:endParaRPr lang="en-US" b="1" dirty="0" smtClean="0"/>
          </a:p>
          <a:p>
            <a:pPr>
              <a:buClr>
                <a:schemeClr val="tx1"/>
              </a:buClr>
            </a:pPr>
            <a:r>
              <a:rPr lang="en-US" dirty="0"/>
              <a:t>The Indiana Secondary Transition Resource Center, through a collaborative effort with the Indiana Resource Network, seeks to build statewide and local capacity to improve post-school outcomes. </a:t>
            </a:r>
            <a:endParaRPr lang="en-US" dirty="0" smtClean="0"/>
          </a:p>
          <a:p>
            <a:pPr lvl="1">
              <a:buClr>
                <a:schemeClr val="tx1"/>
              </a:buClr>
            </a:pPr>
            <a:r>
              <a:rPr lang="en-US" dirty="0" smtClean="0"/>
              <a:t>Driven </a:t>
            </a:r>
            <a:r>
              <a:rPr lang="en-US" dirty="0"/>
              <a:t>by current transition research and effective </a:t>
            </a:r>
            <a:r>
              <a:rPr lang="en-US" dirty="0" smtClean="0"/>
              <a:t>practices</a:t>
            </a:r>
          </a:p>
          <a:p>
            <a:pPr lvl="1">
              <a:buClr>
                <a:schemeClr val="tx1"/>
              </a:buClr>
            </a:pPr>
            <a:r>
              <a:rPr lang="en-US" dirty="0" smtClean="0"/>
              <a:t>Purpose </a:t>
            </a:r>
            <a:r>
              <a:rPr lang="en-US" dirty="0"/>
              <a:t>is to develop and enhance professional development activities and resources for schools, families, students and community organizations. </a:t>
            </a:r>
            <a:endParaRPr lang="en-US" dirty="0" smtClean="0"/>
          </a:p>
          <a:p>
            <a:pPr lvl="1">
              <a:buClr>
                <a:schemeClr val="tx1"/>
              </a:buClr>
            </a:pPr>
            <a:r>
              <a:rPr lang="en-US" dirty="0" smtClean="0"/>
              <a:t>Improving </a:t>
            </a:r>
            <a:r>
              <a:rPr lang="en-US" dirty="0"/>
              <a:t>school and post-school outcomes will occur through our work centered on student-focused planning, student development, family involvement, interagency collaboration and program structures</a:t>
            </a:r>
            <a:r>
              <a:rPr lang="en-US" dirty="0" smtClean="0"/>
              <a:t>.</a:t>
            </a:r>
            <a:br>
              <a:rPr lang="en-US" dirty="0" smtClean="0"/>
            </a:br>
            <a:endParaRPr lang="en-US" dirty="0"/>
          </a:p>
          <a:p>
            <a:pPr>
              <a:buClr>
                <a:schemeClr val="tx1"/>
              </a:buClr>
            </a:pPr>
            <a:r>
              <a:rPr lang="en-US" b="1" dirty="0"/>
              <a:t>Project Director:</a:t>
            </a:r>
            <a:r>
              <a:rPr lang="en-US" dirty="0"/>
              <a:t>  Teresa Grossi, Ph.D.  </a:t>
            </a:r>
          </a:p>
          <a:p>
            <a:pPr marL="0" indent="0" algn="ctr">
              <a:buClr>
                <a:schemeClr val="tx1"/>
              </a:buClr>
              <a:buNone/>
            </a:pPr>
            <a:r>
              <a:rPr lang="en-US" dirty="0">
                <a:solidFill>
                  <a:srgbClr val="0070C0"/>
                </a:solidFill>
              </a:rPr>
              <a:t>http://www.iidc.indiana.edu/index.php?pageId=3260 </a:t>
            </a:r>
          </a:p>
        </p:txBody>
      </p:sp>
      <p:sp>
        <p:nvSpPr>
          <p:cNvPr id="4" name="Slide Number Placeholder 3"/>
          <p:cNvSpPr>
            <a:spLocks noGrp="1"/>
          </p:cNvSpPr>
          <p:nvPr>
            <p:ph type="sldNum" sz="quarter" idx="12"/>
          </p:nvPr>
        </p:nvSpPr>
        <p:spPr/>
        <p:txBody>
          <a:bodyPr/>
          <a:lstStyle/>
          <a:p>
            <a:fld id="{2396CBC4-E932-4403-B9BF-6045532637A1}" type="slidenum">
              <a:rPr lang="en-US" smtClean="0"/>
              <a:pPr/>
              <a:t>102</a:t>
            </a:fld>
            <a:endParaRPr lang="en-US" dirty="0"/>
          </a:p>
        </p:txBody>
      </p:sp>
      <p:sp>
        <p:nvSpPr>
          <p:cNvPr id="5" name="Title 1"/>
          <p:cNvSpPr txBox="1">
            <a:spLocks noGrp="1"/>
          </p:cNvSpPr>
          <p:nvPr>
            <p:ph type="title"/>
          </p:nvPr>
        </p:nvSpPr>
        <p:spPr>
          <a:xfrm>
            <a:off x="457200" y="274638"/>
            <a:ext cx="8229600" cy="868362"/>
          </a:xfrm>
          <a:prstGeom prst="rect">
            <a:avLst/>
          </a:prstGeom>
          <a:ln w="38100">
            <a:solidFill>
              <a:srgbClr val="92D050"/>
            </a:solidFill>
          </a:ln>
        </p:spPr>
        <p:txBody>
          <a:bodyPr vert="horz" lIns="91440" tIns="45720" rIns="91440" bIns="45720" rtlCol="0" anchor="ctr">
            <a:normAutofit/>
          </a:bodyPr>
          <a:lstStyle/>
          <a:p>
            <a:r>
              <a:rPr lang="en-US" b="1" dirty="0" smtClean="0"/>
              <a:t>Indicator </a:t>
            </a:r>
            <a:r>
              <a:rPr lang="en-US" b="1" dirty="0"/>
              <a:t>13: Secondary Transition</a:t>
            </a:r>
            <a:endParaRPr lang="en-US" dirty="0"/>
          </a:p>
        </p:txBody>
      </p:sp>
    </p:spTree>
    <p:extLst>
      <p:ext uri="{BB962C8B-B14F-4D97-AF65-F5344CB8AC3E}">
        <p14:creationId xmlns:p14="http://schemas.microsoft.com/office/powerpoint/2010/main" val="16565539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Data:  </a:t>
            </a:r>
            <a:r>
              <a:rPr lang="en-US" dirty="0" smtClean="0"/>
              <a:t>Transition IEPs</a:t>
            </a:r>
            <a:endParaRPr lang="en-US" dirty="0"/>
          </a:p>
          <a:p>
            <a:pPr lvl="0"/>
            <a:r>
              <a:rPr lang="en-US" dirty="0" smtClean="0"/>
              <a:t>Reviewed:  </a:t>
            </a:r>
            <a:r>
              <a:rPr lang="en-US" dirty="0"/>
              <a:t>Summer 2014</a:t>
            </a:r>
          </a:p>
          <a:p>
            <a:pPr lvl="0"/>
            <a:r>
              <a:rPr lang="en-US" dirty="0"/>
              <a:t>Verification</a:t>
            </a:r>
            <a:r>
              <a:rPr lang="en-US" dirty="0" smtClean="0"/>
              <a:t>:  </a:t>
            </a:r>
            <a:r>
              <a:rPr lang="en-US" dirty="0"/>
              <a:t>October 2014</a:t>
            </a:r>
          </a:p>
          <a:p>
            <a:pPr lvl="0"/>
            <a:r>
              <a:rPr lang="en-US" dirty="0"/>
              <a:t>Findings:  Issued in November 2014</a:t>
            </a:r>
          </a:p>
          <a:p>
            <a:pPr lvl="0"/>
            <a:r>
              <a:rPr lang="en-US" dirty="0"/>
              <a:t>Corrective Action Plan (CAP):  Due to the IDOE approximately 60 days after findings are issued</a:t>
            </a:r>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103</a:t>
            </a:fld>
            <a:endParaRPr lang="en-US" dirty="0"/>
          </a:p>
        </p:txBody>
      </p:sp>
      <p:sp>
        <p:nvSpPr>
          <p:cNvPr id="5" name="Title 1"/>
          <p:cNvSpPr>
            <a:spLocks noGrp="1"/>
          </p:cNvSpPr>
          <p:nvPr>
            <p:ph type="title"/>
          </p:nvPr>
        </p:nvSpPr>
        <p:spPr>
          <a:ln w="38100">
            <a:solidFill>
              <a:srgbClr val="92D050"/>
            </a:solidFill>
          </a:ln>
        </p:spPr>
        <p:txBody>
          <a:bodyPr>
            <a:normAutofit/>
          </a:bodyPr>
          <a:lstStyle/>
          <a:p>
            <a:r>
              <a:rPr lang="en-US" b="1" dirty="0" smtClean="0"/>
              <a:t>Monitoring Process</a:t>
            </a:r>
            <a:endParaRPr lang="en-US" b="1" dirty="0"/>
          </a:p>
        </p:txBody>
      </p:sp>
    </p:spTree>
    <p:extLst>
      <p:ext uri="{BB962C8B-B14F-4D97-AF65-F5344CB8AC3E}">
        <p14:creationId xmlns:p14="http://schemas.microsoft.com/office/powerpoint/2010/main" val="9235914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38100">
            <a:solidFill>
              <a:srgbClr val="92D050"/>
            </a:solidFill>
          </a:ln>
        </p:spPr>
        <p:txBody>
          <a:bodyPr/>
          <a:lstStyle/>
          <a:p>
            <a:r>
              <a:rPr lang="en-US" b="1" dirty="0" smtClean="0"/>
              <a:t>Results Driven Accountability</a:t>
            </a:r>
            <a:endParaRPr lang="en-US" b="1" dirty="0"/>
          </a:p>
        </p:txBody>
      </p:sp>
      <p:sp>
        <p:nvSpPr>
          <p:cNvPr id="5" name="Content Placeholder 4"/>
          <p:cNvSpPr>
            <a:spLocks noGrp="1"/>
          </p:cNvSpPr>
          <p:nvPr>
            <p:ph idx="1"/>
          </p:nvPr>
        </p:nvSpPr>
        <p:spPr/>
        <p:txBody>
          <a:bodyPr/>
          <a:lstStyle/>
          <a:p>
            <a:r>
              <a:rPr lang="en-US" dirty="0" smtClean="0"/>
              <a:t>Federal Partner: U.S. Department of Education</a:t>
            </a:r>
          </a:p>
          <a:p>
            <a:pPr lvl="1"/>
            <a:r>
              <a:rPr lang="en-US" dirty="0" smtClean="0"/>
              <a:t>Office of Special Education Programs (OSEP)</a:t>
            </a:r>
          </a:p>
          <a:p>
            <a:r>
              <a:rPr lang="en-US" dirty="0" smtClean="0"/>
              <a:t>6/24/14 U.S. DOE announced a major shift</a:t>
            </a:r>
          </a:p>
          <a:p>
            <a:pPr lvl="1"/>
            <a:r>
              <a:rPr lang="en-US" dirty="0" smtClean="0"/>
              <a:t>Oversight of the effectiveness of states’ special education programs</a:t>
            </a:r>
          </a:p>
          <a:p>
            <a:r>
              <a:rPr lang="en-US" dirty="0" smtClean="0"/>
              <a:t>Previous focus:</a:t>
            </a:r>
          </a:p>
          <a:p>
            <a:pPr lvl="1"/>
            <a:r>
              <a:rPr lang="en-US" dirty="0" smtClean="0"/>
              <a:t>Procedural requirements are met</a:t>
            </a:r>
          </a:p>
          <a:p>
            <a:pPr lvl="2"/>
            <a:r>
              <a:rPr lang="en-US" dirty="0" smtClean="0"/>
              <a:t>Timelines for evaluations; due process hearings; transitions</a:t>
            </a:r>
            <a:endParaRPr lang="en-US"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104</a:t>
            </a:fld>
            <a:endParaRPr lang="en-US" dirty="0"/>
          </a:p>
        </p:txBody>
      </p:sp>
    </p:spTree>
    <p:extLst>
      <p:ext uri="{BB962C8B-B14F-4D97-AF65-F5344CB8AC3E}">
        <p14:creationId xmlns:p14="http://schemas.microsoft.com/office/powerpoint/2010/main" val="3400721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l="21518" t="25621" r="70478" b="31360"/>
          <a:stretch/>
        </p:blipFill>
        <p:spPr bwMode="auto">
          <a:xfrm>
            <a:off x="457200" y="304800"/>
            <a:ext cx="3048000" cy="5791200"/>
          </a:xfrm>
          <a:prstGeom prst="rect">
            <a:avLst/>
          </a:prstGeom>
          <a:ln>
            <a:noFill/>
          </a:ln>
          <a:extLst>
            <a:ext uri="{53640926-AAD7-44D8-BBD7-CCE9431645EC}">
              <a14:shadowObscured xmlns:a14="http://schemas.microsoft.com/office/drawing/2010/main"/>
            </a:ext>
          </a:extLst>
        </p:spPr>
      </p:pic>
      <p:sp>
        <p:nvSpPr>
          <p:cNvPr id="6" name="Content Placeholder 5"/>
          <p:cNvSpPr>
            <a:spLocks noGrp="1"/>
          </p:cNvSpPr>
          <p:nvPr>
            <p:ph sz="half" idx="1"/>
          </p:nvPr>
        </p:nvSpPr>
        <p:spPr>
          <a:xfrm>
            <a:off x="457200" y="304800"/>
            <a:ext cx="3048000" cy="5821363"/>
          </a:xfrm>
        </p:spPr>
        <p:txBody>
          <a:bodyPr>
            <a:normAutofit fontScale="92500"/>
          </a:bodyPr>
          <a:lstStyle/>
          <a:p>
            <a:endParaRPr lang="en-US" dirty="0"/>
          </a:p>
        </p:txBody>
      </p:sp>
      <p:sp>
        <p:nvSpPr>
          <p:cNvPr id="7" name="Content Placeholder 6"/>
          <p:cNvSpPr>
            <a:spLocks noGrp="1"/>
          </p:cNvSpPr>
          <p:nvPr>
            <p:ph sz="half" idx="2"/>
          </p:nvPr>
        </p:nvSpPr>
        <p:spPr>
          <a:xfrm>
            <a:off x="3733800" y="304800"/>
            <a:ext cx="4953000" cy="5821363"/>
          </a:xfrm>
        </p:spPr>
        <p:txBody>
          <a:bodyPr>
            <a:normAutofit fontScale="92500"/>
          </a:bodyPr>
          <a:lstStyle/>
          <a:p>
            <a:pPr marL="0" indent="0">
              <a:buNone/>
            </a:pPr>
            <a:r>
              <a:rPr lang="en-US" dirty="0"/>
              <a:t>“Every child, regardless of income, race, background, or disability can succeed if provided the opportunity to </a:t>
            </a:r>
            <a:r>
              <a:rPr lang="en-US" dirty="0" smtClean="0"/>
              <a:t>learn. We </a:t>
            </a:r>
            <a:r>
              <a:rPr lang="en-US" dirty="0"/>
              <a:t>know that when students with disabilities are held to high expectations and have access to the general curriculum in the regular classroom, they excel. We must be honest about student performance, so that we can give all students the supports and services they need to succeed</a:t>
            </a:r>
            <a:r>
              <a:rPr lang="en-US" dirty="0" smtClean="0"/>
              <a:t>.”</a:t>
            </a:r>
          </a:p>
          <a:p>
            <a:pPr marL="0" indent="0">
              <a:buNone/>
            </a:pPr>
            <a:endParaRPr lang="en-US" dirty="0" smtClean="0"/>
          </a:p>
          <a:p>
            <a:pPr marL="0" indent="0">
              <a:buNone/>
            </a:pPr>
            <a:r>
              <a:rPr lang="en-US" dirty="0" smtClean="0"/>
              <a:t>U.S. DOE Secretary Arne Duncan</a:t>
            </a:r>
          </a:p>
          <a:p>
            <a:endParaRPr lang="en-US"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105</a:t>
            </a:fld>
            <a:endParaRPr lang="en-US" dirty="0"/>
          </a:p>
        </p:txBody>
      </p:sp>
    </p:spTree>
    <p:extLst>
      <p:ext uri="{BB962C8B-B14F-4D97-AF65-F5344CB8AC3E}">
        <p14:creationId xmlns:p14="http://schemas.microsoft.com/office/powerpoint/2010/main" val="3171946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7386747"/>
              </p:ext>
            </p:extLst>
          </p:nvPr>
        </p:nvGraphicFramePr>
        <p:xfrm>
          <a:off x="381000" y="381000"/>
          <a:ext cx="8458200" cy="1066800"/>
        </p:xfrm>
        <a:graphic>
          <a:graphicData uri="http://schemas.openxmlformats.org/drawingml/2006/table">
            <a:tbl>
              <a:tblPr>
                <a:tableStyleId>{5C22544A-7EE6-4342-B048-85BDC9FD1C3A}</a:tableStyleId>
              </a:tblPr>
              <a:tblGrid>
                <a:gridCol w="1143000"/>
                <a:gridCol w="7315200"/>
              </a:tblGrid>
              <a:tr h="433387">
                <a:tc>
                  <a:txBody>
                    <a:bodyPr/>
                    <a:lstStyle/>
                    <a:p>
                      <a:pPr algn="l" fontAlgn="b"/>
                      <a:r>
                        <a:rPr lang="en-US" sz="2000" b="1" u="none" strike="noStrike" dirty="0">
                          <a:effectLst/>
                          <a:latin typeface="+mn-lt"/>
                        </a:rPr>
                        <a:t>Indicator 3</a:t>
                      </a:r>
                      <a:endParaRPr lang="en-US" sz="2000" b="1" i="0" u="none" strike="noStrike" dirty="0">
                        <a:solidFill>
                          <a:srgbClr val="000000"/>
                        </a:solidFill>
                        <a:effectLst/>
                        <a:latin typeface="+mn-lt"/>
                      </a:endParaRPr>
                    </a:p>
                  </a:txBody>
                  <a:tcPr marL="0" marR="0" marT="0" marB="0" anchor="ctr"/>
                </a:tc>
                <a:tc>
                  <a:txBody>
                    <a:bodyPr/>
                    <a:lstStyle/>
                    <a:p>
                      <a:pPr algn="l" fontAlgn="b"/>
                      <a:r>
                        <a:rPr lang="en-US" sz="2000" u="none" strike="noStrike">
                          <a:effectLst/>
                          <a:latin typeface="+mn-lt"/>
                        </a:rPr>
                        <a:t>Participation and performance of children with Individualized Education Programs (IEPs) on statewide assessments</a:t>
                      </a:r>
                      <a:endParaRPr lang="en-US" sz="2000" b="0" i="0" u="none" strike="noStrike">
                        <a:solidFill>
                          <a:srgbClr val="000000"/>
                        </a:solidFill>
                        <a:effectLst/>
                        <a:latin typeface="+mn-lt"/>
                      </a:endParaRPr>
                    </a:p>
                  </a:txBody>
                  <a:tcPr marL="0" marR="0" marT="0" marB="0" anchor="b"/>
                </a:tc>
              </a:tr>
              <a:tr h="457200">
                <a:tc>
                  <a:txBody>
                    <a:bodyPr/>
                    <a:lstStyle/>
                    <a:p>
                      <a:pPr algn="ctr" fontAlgn="b"/>
                      <a:r>
                        <a:rPr lang="en-US" sz="2000" b="0" i="0" u="none" strike="noStrike" dirty="0" smtClean="0">
                          <a:solidFill>
                            <a:srgbClr val="000000"/>
                          </a:solidFill>
                          <a:effectLst/>
                          <a:latin typeface="+mn-lt"/>
                        </a:rPr>
                        <a:t>3-B</a:t>
                      </a:r>
                      <a:endParaRPr lang="en-US" sz="2000" b="0" i="0" u="none" strike="noStrike" dirty="0">
                        <a:solidFill>
                          <a:srgbClr val="000000"/>
                        </a:solidFill>
                        <a:effectLst/>
                        <a:latin typeface="+mn-lt"/>
                      </a:endParaRPr>
                    </a:p>
                  </a:txBody>
                  <a:tcPr marL="0" marR="0" marT="0" marB="0" anchor="ctr"/>
                </a:tc>
                <a:tc>
                  <a:txBody>
                    <a:bodyPr/>
                    <a:lstStyle/>
                    <a:p>
                      <a:pPr algn="l" fontAlgn="b"/>
                      <a:r>
                        <a:rPr lang="en-US" sz="2000" b="0" i="0" u="none" strike="noStrike" dirty="0" smtClean="0">
                          <a:solidFill>
                            <a:srgbClr val="000000"/>
                          </a:solidFill>
                          <a:effectLst/>
                          <a:latin typeface="+mn-lt"/>
                        </a:rPr>
                        <a:t>Participation </a:t>
                      </a:r>
                      <a:r>
                        <a:rPr lang="en-US" sz="2000" b="0" i="0" u="none" strike="noStrike" dirty="0">
                          <a:solidFill>
                            <a:srgbClr val="000000"/>
                          </a:solidFill>
                          <a:effectLst/>
                          <a:latin typeface="+mn-lt"/>
                        </a:rPr>
                        <a:t>rate for children with IEPs.</a:t>
                      </a:r>
                    </a:p>
                  </a:txBody>
                  <a:tcPr marL="0" marR="0" marT="0" marB="0" anchor="b"/>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74942157"/>
              </p:ext>
            </p:extLst>
          </p:nvPr>
        </p:nvGraphicFramePr>
        <p:xfrm>
          <a:off x="1752600" y="1981200"/>
          <a:ext cx="1219200" cy="365760"/>
        </p:xfrm>
        <a:graphic>
          <a:graphicData uri="http://schemas.openxmlformats.org/drawingml/2006/table">
            <a:tbl>
              <a:tblPr>
                <a:tableStyleId>{5C22544A-7EE6-4342-B048-85BDC9FD1C3A}</a:tableStyleId>
              </a:tblPr>
              <a:tblGrid>
                <a:gridCol w="1219200"/>
              </a:tblGrid>
              <a:tr h="182880">
                <a:tc>
                  <a:txBody>
                    <a:bodyPr/>
                    <a:lstStyle/>
                    <a:p>
                      <a:pPr algn="ctr" fontAlgn="b"/>
                      <a:r>
                        <a:rPr lang="en-US" sz="2400" u="none" strike="noStrike" dirty="0">
                          <a:effectLst/>
                        </a:rPr>
                        <a:t>Reading</a:t>
                      </a:r>
                      <a:endParaRPr lang="en-US" sz="2400" b="0" i="0" u="none" strike="noStrike" dirty="0">
                        <a:solidFill>
                          <a:srgbClr val="000000"/>
                        </a:solidFill>
                        <a:effectLst/>
                        <a:latin typeface="Calibri"/>
                      </a:endParaRPr>
                    </a:p>
                  </a:txBody>
                  <a:tcPr marL="0" marR="0" marT="0"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91765739"/>
              </p:ext>
            </p:extLst>
          </p:nvPr>
        </p:nvGraphicFramePr>
        <p:xfrm>
          <a:off x="6096000" y="1981200"/>
          <a:ext cx="1219200" cy="365760"/>
        </p:xfrm>
        <a:graphic>
          <a:graphicData uri="http://schemas.openxmlformats.org/drawingml/2006/table">
            <a:tbl>
              <a:tblPr>
                <a:tableStyleId>{5C22544A-7EE6-4342-B048-85BDC9FD1C3A}</a:tableStyleId>
              </a:tblPr>
              <a:tblGrid>
                <a:gridCol w="1219200"/>
              </a:tblGrid>
              <a:tr h="182880">
                <a:tc>
                  <a:txBody>
                    <a:bodyPr/>
                    <a:lstStyle/>
                    <a:p>
                      <a:pPr algn="ctr" fontAlgn="b"/>
                      <a:r>
                        <a:rPr lang="en-US" sz="2400" u="none" strike="noStrike" dirty="0">
                          <a:effectLst/>
                        </a:rPr>
                        <a:t>Math</a:t>
                      </a:r>
                      <a:endParaRPr lang="en-US" sz="2400" b="0" i="0" u="none" strike="noStrike" dirty="0">
                        <a:solidFill>
                          <a:srgbClr val="000000"/>
                        </a:solidFill>
                        <a:effectLst/>
                        <a:latin typeface="Calibri"/>
                      </a:endParaRPr>
                    </a:p>
                  </a:txBody>
                  <a:tcPr marL="0" marR="0" marT="0"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600988565"/>
              </p:ext>
            </p:extLst>
          </p:nvPr>
        </p:nvGraphicFramePr>
        <p:xfrm>
          <a:off x="228600" y="2514600"/>
          <a:ext cx="4038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384689565"/>
              </p:ext>
            </p:extLst>
          </p:nvPr>
        </p:nvGraphicFramePr>
        <p:xfrm>
          <a:off x="4343400" y="2438400"/>
          <a:ext cx="43434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FABCAC61-0A9E-4A4D-B4F0-A9CDDFB9BAB9}" type="slidenum">
              <a:rPr lang="en-US" smtClean="0"/>
              <a:pPr/>
              <a:t>106</a:t>
            </a:fld>
            <a:endParaRPr lang="en-US"/>
          </a:p>
        </p:txBody>
      </p:sp>
    </p:spTree>
    <p:extLst>
      <p:ext uri="{BB962C8B-B14F-4D97-AF65-F5344CB8AC3E}">
        <p14:creationId xmlns:p14="http://schemas.microsoft.com/office/powerpoint/2010/main" val="28176868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6153336"/>
              </p:ext>
            </p:extLst>
          </p:nvPr>
        </p:nvGraphicFramePr>
        <p:xfrm>
          <a:off x="381000" y="381000"/>
          <a:ext cx="8458200" cy="1219200"/>
        </p:xfrm>
        <a:graphic>
          <a:graphicData uri="http://schemas.openxmlformats.org/drawingml/2006/table">
            <a:tbl>
              <a:tblPr>
                <a:tableStyleId>{5C22544A-7EE6-4342-B048-85BDC9FD1C3A}</a:tableStyleId>
              </a:tblPr>
              <a:tblGrid>
                <a:gridCol w="1219200"/>
                <a:gridCol w="7239000"/>
              </a:tblGrid>
              <a:tr h="433387">
                <a:tc>
                  <a:txBody>
                    <a:bodyPr/>
                    <a:lstStyle/>
                    <a:p>
                      <a:pPr algn="l" fontAlgn="b"/>
                      <a:r>
                        <a:rPr lang="en-US" sz="2000" b="1" u="none" strike="noStrike" dirty="0">
                          <a:effectLst/>
                          <a:latin typeface="+mn-lt"/>
                        </a:rPr>
                        <a:t>Indicator 3</a:t>
                      </a:r>
                      <a:endParaRPr lang="en-US" sz="2000" b="1" i="0" u="none" strike="noStrike" dirty="0">
                        <a:solidFill>
                          <a:srgbClr val="000000"/>
                        </a:solidFill>
                        <a:effectLst/>
                        <a:latin typeface="+mn-lt"/>
                      </a:endParaRPr>
                    </a:p>
                  </a:txBody>
                  <a:tcPr marL="0" marR="0" marT="0" marB="0" anchor="ctr"/>
                </a:tc>
                <a:tc>
                  <a:txBody>
                    <a:bodyPr/>
                    <a:lstStyle/>
                    <a:p>
                      <a:pPr algn="l" fontAlgn="b"/>
                      <a:r>
                        <a:rPr lang="en-US" sz="2000" u="none" strike="noStrike">
                          <a:effectLst/>
                          <a:latin typeface="+mn-lt"/>
                        </a:rPr>
                        <a:t>Participation and performance of children with Individualized Education Programs (IEPs) on statewide assessments</a:t>
                      </a:r>
                      <a:endParaRPr lang="en-US" sz="2000" b="0" i="0" u="none" strike="noStrike">
                        <a:solidFill>
                          <a:srgbClr val="000000"/>
                        </a:solidFill>
                        <a:effectLst/>
                        <a:latin typeface="+mn-lt"/>
                      </a:endParaRPr>
                    </a:p>
                  </a:txBody>
                  <a:tcPr marL="0" marR="0" marT="0" marB="0" anchor="b"/>
                </a:tc>
              </a:tr>
              <a:tr h="457200">
                <a:tc>
                  <a:txBody>
                    <a:bodyPr/>
                    <a:lstStyle/>
                    <a:p>
                      <a:pPr algn="ctr" fontAlgn="b"/>
                      <a:r>
                        <a:rPr lang="en-US" sz="2000" b="0" i="0" u="none" strike="noStrike" dirty="0" smtClean="0">
                          <a:solidFill>
                            <a:srgbClr val="000000"/>
                          </a:solidFill>
                          <a:effectLst/>
                          <a:latin typeface="+mn-lt"/>
                        </a:rPr>
                        <a:t>3-C</a:t>
                      </a:r>
                      <a:endParaRPr lang="en-US" sz="2000" b="0" i="0" u="none" strike="noStrike" dirty="0">
                        <a:solidFill>
                          <a:srgbClr val="000000"/>
                        </a:solidFill>
                        <a:effectLst/>
                        <a:latin typeface="+mn-lt"/>
                      </a:endParaRPr>
                    </a:p>
                  </a:txBody>
                  <a:tcPr marL="0" marR="0" marT="0" marB="0" anchor="ctr"/>
                </a:tc>
                <a:tc>
                  <a:txBody>
                    <a:bodyPr/>
                    <a:lstStyle/>
                    <a:p>
                      <a:pPr algn="l" fontAlgn="b"/>
                      <a:r>
                        <a:rPr lang="en-US" sz="2000" b="0" i="0" u="none" strike="noStrike" dirty="0" smtClean="0">
                          <a:solidFill>
                            <a:srgbClr val="000000"/>
                          </a:solidFill>
                          <a:effectLst/>
                          <a:latin typeface="+mn-lt"/>
                        </a:rPr>
                        <a:t>Proficiency </a:t>
                      </a:r>
                      <a:r>
                        <a:rPr lang="en-US" sz="2000" b="0" i="0" u="none" strike="noStrike" dirty="0">
                          <a:solidFill>
                            <a:srgbClr val="000000"/>
                          </a:solidFill>
                          <a:effectLst/>
                          <a:latin typeface="+mn-lt"/>
                        </a:rPr>
                        <a:t>rate for children with IEPs against grade level modified and alternate academic achievement standards</a:t>
                      </a:r>
                    </a:p>
                  </a:txBody>
                  <a:tcPr marL="0" marR="0" marT="0" marB="0" anchor="b"/>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73940752"/>
              </p:ext>
            </p:extLst>
          </p:nvPr>
        </p:nvGraphicFramePr>
        <p:xfrm>
          <a:off x="1828800" y="1905000"/>
          <a:ext cx="1219200" cy="381000"/>
        </p:xfrm>
        <a:graphic>
          <a:graphicData uri="http://schemas.openxmlformats.org/drawingml/2006/table">
            <a:tbl>
              <a:tblPr>
                <a:tableStyleId>{5C22544A-7EE6-4342-B048-85BDC9FD1C3A}</a:tableStyleId>
              </a:tblPr>
              <a:tblGrid>
                <a:gridCol w="1219200"/>
              </a:tblGrid>
              <a:tr h="381000">
                <a:tc>
                  <a:txBody>
                    <a:bodyPr/>
                    <a:lstStyle/>
                    <a:p>
                      <a:pPr algn="ctr" fontAlgn="b"/>
                      <a:r>
                        <a:rPr lang="en-US" sz="2000" u="none" strike="noStrike" dirty="0">
                          <a:effectLst/>
                        </a:rPr>
                        <a:t>Reading</a:t>
                      </a:r>
                      <a:endParaRPr lang="en-US" sz="2000" b="0" i="0" u="none" strike="noStrike" dirty="0">
                        <a:solidFill>
                          <a:srgbClr val="000000"/>
                        </a:solidFill>
                        <a:effectLst/>
                        <a:latin typeface="Calibri"/>
                      </a:endParaRPr>
                    </a:p>
                  </a:txBody>
                  <a:tcPr marL="0" marR="0" marT="0"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48815877"/>
              </p:ext>
            </p:extLst>
          </p:nvPr>
        </p:nvGraphicFramePr>
        <p:xfrm>
          <a:off x="6477000" y="1905000"/>
          <a:ext cx="1219200" cy="304800"/>
        </p:xfrm>
        <a:graphic>
          <a:graphicData uri="http://schemas.openxmlformats.org/drawingml/2006/table">
            <a:tbl>
              <a:tblPr>
                <a:tableStyleId>{5C22544A-7EE6-4342-B048-85BDC9FD1C3A}</a:tableStyleId>
              </a:tblPr>
              <a:tblGrid>
                <a:gridCol w="1219200"/>
              </a:tblGrid>
              <a:tr h="182880">
                <a:tc>
                  <a:txBody>
                    <a:bodyPr/>
                    <a:lstStyle/>
                    <a:p>
                      <a:pPr algn="ctr" fontAlgn="b"/>
                      <a:r>
                        <a:rPr lang="en-US" sz="2000" u="none" strike="noStrike" dirty="0">
                          <a:effectLst/>
                        </a:rPr>
                        <a:t>Math</a:t>
                      </a:r>
                      <a:endParaRPr lang="en-US" sz="2000" b="0" i="0" u="none" strike="noStrike" dirty="0">
                        <a:solidFill>
                          <a:srgbClr val="000000"/>
                        </a:solidFill>
                        <a:effectLst/>
                        <a:latin typeface="Calibri"/>
                      </a:endParaRPr>
                    </a:p>
                  </a:txBody>
                  <a:tcPr marL="0" marR="0" marT="0"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478679765"/>
              </p:ext>
            </p:extLst>
          </p:nvPr>
        </p:nvGraphicFramePr>
        <p:xfrm>
          <a:off x="381000" y="2514600"/>
          <a:ext cx="41148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843127944"/>
              </p:ext>
            </p:extLst>
          </p:nvPr>
        </p:nvGraphicFramePr>
        <p:xfrm>
          <a:off x="4724400" y="2514600"/>
          <a:ext cx="42672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FABCAC61-0A9E-4A4D-B4F0-A9CDDFB9BAB9}" type="slidenum">
              <a:rPr lang="en-US" smtClean="0"/>
              <a:pPr/>
              <a:t>107</a:t>
            </a:fld>
            <a:endParaRPr lang="en-US"/>
          </a:p>
        </p:txBody>
      </p:sp>
    </p:spTree>
    <p:extLst>
      <p:ext uri="{BB962C8B-B14F-4D97-AF65-F5344CB8AC3E}">
        <p14:creationId xmlns:p14="http://schemas.microsoft.com/office/powerpoint/2010/main" val="39861382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New focus:</a:t>
            </a:r>
          </a:p>
          <a:p>
            <a:pPr marL="0" indent="0">
              <a:buNone/>
            </a:pPr>
            <a:endParaRPr lang="en-US" dirty="0" smtClean="0"/>
          </a:p>
          <a:p>
            <a:pPr lvl="1"/>
            <a:r>
              <a:rPr lang="en-US" dirty="0" smtClean="0"/>
              <a:t>Compliance remains important</a:t>
            </a:r>
          </a:p>
          <a:p>
            <a:pPr lvl="1"/>
            <a:r>
              <a:rPr lang="en-US" dirty="0" smtClean="0"/>
              <a:t>New Framework….RDA</a:t>
            </a:r>
          </a:p>
          <a:p>
            <a:pPr lvl="1"/>
            <a:r>
              <a:rPr lang="en-US" dirty="0" smtClean="0"/>
              <a:t>U.S. DOE will include results and outcomes for students with disabilities in making the annual state ‘determination’ </a:t>
            </a:r>
            <a:endParaRPr lang="en-US" dirty="0"/>
          </a:p>
        </p:txBody>
      </p:sp>
      <p:sp>
        <p:nvSpPr>
          <p:cNvPr id="4" name="Title 3"/>
          <p:cNvSpPr>
            <a:spLocks noGrp="1"/>
          </p:cNvSpPr>
          <p:nvPr>
            <p:ph type="title"/>
          </p:nvPr>
        </p:nvSpPr>
        <p:spPr>
          <a:ln w="38100">
            <a:solidFill>
              <a:srgbClr val="92D050"/>
            </a:solidFill>
          </a:ln>
        </p:spPr>
        <p:txBody>
          <a:bodyPr/>
          <a:lstStyle/>
          <a:p>
            <a:r>
              <a:rPr lang="en-US" b="1" dirty="0" smtClean="0"/>
              <a:t>Results Driven Accountability</a:t>
            </a:r>
            <a:endParaRPr lang="en-US" b="1"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108</a:t>
            </a:fld>
            <a:endParaRPr lang="en-US" dirty="0"/>
          </a:p>
        </p:txBody>
      </p:sp>
    </p:spTree>
    <p:extLst>
      <p:ext uri="{BB962C8B-B14F-4D97-AF65-F5344CB8AC3E}">
        <p14:creationId xmlns:p14="http://schemas.microsoft.com/office/powerpoint/2010/main" val="7896187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953000"/>
          </a:xfrm>
        </p:spPr>
        <p:txBody>
          <a:bodyPr>
            <a:normAutofit fontScale="92500" lnSpcReduction="20000"/>
          </a:bodyPr>
          <a:lstStyle/>
          <a:p>
            <a:r>
              <a:rPr lang="en-US" dirty="0"/>
              <a:t>IDEA requires the </a:t>
            </a:r>
            <a:r>
              <a:rPr lang="en-US" dirty="0" smtClean="0"/>
              <a:t>U.S. DOE to </a:t>
            </a:r>
            <a:r>
              <a:rPr lang="en-US" dirty="0"/>
              <a:t>make annual decisions for states in four categories: </a:t>
            </a:r>
            <a:endParaRPr lang="en-US" dirty="0" smtClean="0"/>
          </a:p>
          <a:p>
            <a:pPr lvl="1" defTabSz="576263">
              <a:tabLst>
                <a:tab pos="4114800" algn="l"/>
              </a:tabLst>
            </a:pPr>
            <a:r>
              <a:rPr lang="en-US" dirty="0" smtClean="0"/>
              <a:t>meet requirements	-need assistance</a:t>
            </a:r>
          </a:p>
          <a:p>
            <a:pPr lvl="1">
              <a:tabLst>
                <a:tab pos="4114800" algn="l"/>
              </a:tabLst>
            </a:pPr>
            <a:r>
              <a:rPr lang="en-US" dirty="0" smtClean="0"/>
              <a:t>need intervention	-need </a:t>
            </a:r>
            <a:r>
              <a:rPr lang="en-US" dirty="0"/>
              <a:t>substantial </a:t>
            </a:r>
            <a:r>
              <a:rPr lang="en-US" dirty="0" smtClean="0"/>
              <a:t>intervention</a:t>
            </a:r>
            <a:br>
              <a:rPr lang="en-US" dirty="0" smtClean="0"/>
            </a:br>
            <a:endParaRPr lang="en-US" dirty="0" smtClean="0"/>
          </a:p>
          <a:p>
            <a:r>
              <a:rPr lang="en-US" dirty="0" smtClean="0"/>
              <a:t>Calculated using:</a:t>
            </a:r>
          </a:p>
          <a:p>
            <a:pPr lvl="1"/>
            <a:r>
              <a:rPr lang="en-US" dirty="0" smtClean="0"/>
              <a:t>Compliance Indicators 4B, 9, 10, 11, 12, 13, 15, 20</a:t>
            </a:r>
          </a:p>
          <a:p>
            <a:pPr lvl="1"/>
            <a:r>
              <a:rPr lang="en-US" dirty="0" smtClean="0"/>
              <a:t>Results Indicator 3 (Assessments participation/proficiency of 4</a:t>
            </a:r>
            <a:r>
              <a:rPr lang="en-US" baseline="30000" dirty="0" smtClean="0"/>
              <a:t>th</a:t>
            </a:r>
            <a:r>
              <a:rPr lang="en-US" dirty="0" smtClean="0"/>
              <a:t> and 8</a:t>
            </a:r>
            <a:r>
              <a:rPr lang="en-US" baseline="30000" dirty="0" smtClean="0"/>
              <a:t>th</a:t>
            </a:r>
            <a:r>
              <a:rPr lang="en-US" dirty="0" smtClean="0"/>
              <a:t> graders)</a:t>
            </a:r>
          </a:p>
          <a:p>
            <a:pPr lvl="1"/>
            <a:r>
              <a:rPr lang="en-US" dirty="0" smtClean="0"/>
              <a:t>NAEP Information (4</a:t>
            </a:r>
            <a:r>
              <a:rPr lang="en-US" baseline="30000" dirty="0" smtClean="0"/>
              <a:t>th</a:t>
            </a:r>
            <a:r>
              <a:rPr lang="en-US" dirty="0" smtClean="0"/>
              <a:t> and 8</a:t>
            </a:r>
            <a:r>
              <a:rPr lang="en-US" baseline="30000" dirty="0" smtClean="0"/>
              <a:t>th</a:t>
            </a:r>
            <a:r>
              <a:rPr lang="en-US" dirty="0" smtClean="0"/>
              <a:t> graders)</a:t>
            </a:r>
            <a:br>
              <a:rPr lang="en-US" dirty="0" smtClean="0"/>
            </a:br>
            <a:endParaRPr lang="en-US" dirty="0" smtClean="0"/>
          </a:p>
          <a:p>
            <a:pPr marL="0" indent="0">
              <a:buNone/>
            </a:pPr>
            <a:r>
              <a:rPr lang="en-US" dirty="0" smtClean="0"/>
              <a:t>NOTE: Graduation rate will be added next year</a:t>
            </a:r>
            <a:endParaRPr lang="en-US"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109</a:t>
            </a:fld>
            <a:endParaRPr lang="en-US" dirty="0"/>
          </a:p>
        </p:txBody>
      </p:sp>
      <p:sp>
        <p:nvSpPr>
          <p:cNvPr id="6" name="Title 3"/>
          <p:cNvSpPr>
            <a:spLocks noGrp="1"/>
          </p:cNvSpPr>
          <p:nvPr>
            <p:ph type="title"/>
          </p:nvPr>
        </p:nvSpPr>
        <p:spPr>
          <a:ln w="38100">
            <a:solidFill>
              <a:srgbClr val="92D050"/>
            </a:solidFill>
          </a:ln>
        </p:spPr>
        <p:txBody>
          <a:bodyPr/>
          <a:lstStyle/>
          <a:p>
            <a:r>
              <a:rPr lang="en-US" b="1" dirty="0" smtClean="0"/>
              <a:t>Results Driven Accountability</a:t>
            </a:r>
            <a:endParaRPr lang="en-US" b="1" dirty="0"/>
          </a:p>
        </p:txBody>
      </p:sp>
    </p:spTree>
    <p:extLst>
      <p:ext uri="{BB962C8B-B14F-4D97-AF65-F5344CB8AC3E}">
        <p14:creationId xmlns:p14="http://schemas.microsoft.com/office/powerpoint/2010/main" val="239902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marL="0" indent="0">
              <a:buNone/>
            </a:pPr>
            <a:r>
              <a:rPr lang="en-US" b="1" dirty="0"/>
              <a:t>611 &amp; 619 Part B IDEA </a:t>
            </a:r>
            <a:r>
              <a:rPr lang="en-US" b="1" dirty="0" smtClean="0"/>
              <a:t>Grants</a:t>
            </a:r>
          </a:p>
          <a:p>
            <a:endParaRPr lang="en-US" b="1"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11</a:t>
            </a:fld>
            <a:endParaRPr lang="en-US" dirty="0"/>
          </a:p>
        </p:txBody>
      </p:sp>
      <p:sp>
        <p:nvSpPr>
          <p:cNvPr id="5" name="Title 1"/>
          <p:cNvSpPr>
            <a:spLocks noGrp="1"/>
          </p:cNvSpPr>
          <p:nvPr>
            <p:ph type="title"/>
          </p:nvPr>
        </p:nvSpPr>
        <p:spPr>
          <a:xfrm>
            <a:off x="457200" y="274638"/>
            <a:ext cx="8229600" cy="868362"/>
          </a:xfrm>
          <a:ln w="38100">
            <a:solidFill>
              <a:srgbClr val="92D050"/>
            </a:solidFill>
          </a:ln>
        </p:spPr>
        <p:txBody>
          <a:bodyPr>
            <a:normAutofit/>
          </a:bodyPr>
          <a:lstStyle/>
          <a:p>
            <a:r>
              <a:rPr lang="en-US" b="1" dirty="0" smtClean="0"/>
              <a:t>Part B Federal Funding</a:t>
            </a:r>
            <a:endParaRPr lang="en-US" b="1" dirty="0"/>
          </a:p>
        </p:txBody>
      </p:sp>
      <p:sp>
        <p:nvSpPr>
          <p:cNvPr id="6" name="Content Placeholder 3"/>
          <p:cNvSpPr txBox="1">
            <a:spLocks/>
          </p:cNvSpPr>
          <p:nvPr/>
        </p:nvSpPr>
        <p:spPr>
          <a:xfrm>
            <a:off x="457200" y="2438400"/>
            <a:ext cx="4038600" cy="39290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600" b="1" u="sng" dirty="0" smtClean="0"/>
              <a:t>611</a:t>
            </a:r>
          </a:p>
          <a:p>
            <a:r>
              <a:rPr lang="en-US" dirty="0" smtClean="0"/>
              <a:t>Ages 3-21 </a:t>
            </a:r>
          </a:p>
          <a:p>
            <a:r>
              <a:rPr lang="en-US" dirty="0" smtClean="0"/>
              <a:t>“Regular”</a:t>
            </a:r>
          </a:p>
          <a:p>
            <a:r>
              <a:rPr lang="en-US" dirty="0" smtClean="0"/>
              <a:t>“Big Grant”</a:t>
            </a:r>
          </a:p>
          <a:p>
            <a:r>
              <a:rPr lang="en-US" dirty="0" smtClean="0"/>
              <a:t>Can budget CEIS</a:t>
            </a:r>
          </a:p>
          <a:p>
            <a:r>
              <a:rPr lang="en-US" dirty="0" smtClean="0"/>
              <a:t>Include proportionate share</a:t>
            </a:r>
            <a:r>
              <a:rPr lang="en-US" dirty="0" smtClean="0">
                <a:solidFill>
                  <a:schemeClr val="bg1"/>
                </a:solidFill>
              </a:rPr>
              <a:t>		</a:t>
            </a:r>
          </a:p>
          <a:p>
            <a:endParaRPr lang="en-US" dirty="0" smtClean="0">
              <a:solidFill>
                <a:schemeClr val="bg1"/>
              </a:solidFill>
            </a:endParaRPr>
          </a:p>
          <a:p>
            <a:endParaRPr lang="en-US" dirty="0">
              <a:solidFill>
                <a:schemeClr val="bg1"/>
              </a:solidFill>
            </a:endParaRPr>
          </a:p>
        </p:txBody>
      </p:sp>
      <p:sp>
        <p:nvSpPr>
          <p:cNvPr id="7" name="Content Placeholder 4"/>
          <p:cNvSpPr txBox="1">
            <a:spLocks/>
          </p:cNvSpPr>
          <p:nvPr/>
        </p:nvSpPr>
        <p:spPr>
          <a:xfrm>
            <a:off x="4800600" y="2438400"/>
            <a:ext cx="4038600" cy="370046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600" b="1" u="sng" dirty="0" smtClean="0"/>
              <a:t>619</a:t>
            </a:r>
            <a:r>
              <a:rPr lang="en-US" b="1" u="sng" dirty="0" smtClean="0"/>
              <a:t> </a:t>
            </a:r>
          </a:p>
          <a:p>
            <a:r>
              <a:rPr lang="en-US" dirty="0" smtClean="0"/>
              <a:t>Ages 3-5</a:t>
            </a:r>
          </a:p>
          <a:p>
            <a:r>
              <a:rPr lang="en-US" dirty="0" smtClean="0"/>
              <a:t>“Preschool”</a:t>
            </a:r>
          </a:p>
          <a:p>
            <a:r>
              <a:rPr lang="en-US" dirty="0" smtClean="0"/>
              <a:t>“Little Grant”</a:t>
            </a:r>
          </a:p>
          <a:p>
            <a:r>
              <a:rPr lang="en-US" b="1" u="sng" dirty="0" smtClean="0"/>
              <a:t>Cannot</a:t>
            </a:r>
            <a:r>
              <a:rPr lang="en-US" dirty="0" smtClean="0"/>
              <a:t> budget CEIS</a:t>
            </a:r>
          </a:p>
          <a:p>
            <a:r>
              <a:rPr lang="en-US" dirty="0" smtClean="0"/>
              <a:t>Include proportionate share</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8254508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l="12436" t="19709" r="56538" b="11868"/>
          <a:stretch/>
        </p:blipFill>
        <p:spPr bwMode="auto">
          <a:xfrm>
            <a:off x="304800" y="304800"/>
            <a:ext cx="8534400" cy="6096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2396CBC4-E932-4403-B9BF-6045532637A1}" type="slidenum">
              <a:rPr lang="en-US" smtClean="0"/>
              <a:pPr/>
              <a:t>110</a:t>
            </a:fld>
            <a:endParaRPr lang="en-US" dirty="0"/>
          </a:p>
        </p:txBody>
      </p:sp>
    </p:spTree>
    <p:extLst>
      <p:ext uri="{BB962C8B-B14F-4D97-AF65-F5344CB8AC3E}">
        <p14:creationId xmlns:p14="http://schemas.microsoft.com/office/powerpoint/2010/main" val="25718706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IDEA requires the primary focus of federal and state monitoring to be on improving educational results and functional outcomes for all children with disabilities and ensuring that each state meets the program requirements under </a:t>
            </a:r>
            <a:r>
              <a:rPr lang="en-US" dirty="0" smtClean="0"/>
              <a:t>IDEA</a:t>
            </a:r>
            <a:br>
              <a:rPr lang="en-US" dirty="0" smtClean="0"/>
            </a:br>
            <a:endParaRPr lang="en-US" dirty="0" smtClean="0"/>
          </a:p>
          <a:p>
            <a:r>
              <a:rPr lang="en-US" dirty="0" smtClean="0"/>
              <a:t>Stakeholder input is important</a:t>
            </a:r>
            <a:endParaRPr lang="en-US"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111</a:t>
            </a:fld>
            <a:endParaRPr lang="en-US" dirty="0"/>
          </a:p>
        </p:txBody>
      </p:sp>
      <p:sp>
        <p:nvSpPr>
          <p:cNvPr id="5" name="Title 3"/>
          <p:cNvSpPr txBox="1">
            <a:spLocks/>
          </p:cNvSpPr>
          <p:nvPr/>
        </p:nvSpPr>
        <p:spPr>
          <a:xfrm>
            <a:off x="457200" y="266700"/>
            <a:ext cx="8229600" cy="1143000"/>
          </a:xfrm>
          <a:prstGeom prst="rect">
            <a:avLst/>
          </a:prstGeom>
          <a:ln w="38100">
            <a:solidFill>
              <a:srgbClr val="92D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Results Driven Accountability</a:t>
            </a:r>
            <a:endParaRPr lang="en-US" b="1" dirty="0"/>
          </a:p>
        </p:txBody>
      </p:sp>
      <p:sp>
        <p:nvSpPr>
          <p:cNvPr id="6" name="Title 5"/>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8162092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State Performance Plan (SPP)</a:t>
            </a:r>
          </a:p>
          <a:p>
            <a:pPr lvl="1"/>
            <a:r>
              <a:rPr lang="en-US" dirty="0" smtClean="0"/>
              <a:t>Submitted to OSEP, updated annually</a:t>
            </a:r>
          </a:p>
          <a:p>
            <a:r>
              <a:rPr lang="en-US" dirty="0" smtClean="0"/>
              <a:t>Annual Performance Report (APR)</a:t>
            </a:r>
          </a:p>
          <a:p>
            <a:pPr lvl="1"/>
            <a:r>
              <a:rPr lang="en-US" dirty="0" smtClean="0"/>
              <a:t>Compliance Indicators</a:t>
            </a:r>
          </a:p>
          <a:p>
            <a:pPr lvl="1"/>
            <a:r>
              <a:rPr lang="en-US" dirty="0" smtClean="0"/>
              <a:t>Results Indicators</a:t>
            </a:r>
          </a:p>
          <a:p>
            <a:pPr lvl="1"/>
            <a:r>
              <a:rPr lang="en-US" dirty="0" smtClean="0"/>
              <a:t>Findings/correction/description of activities</a:t>
            </a:r>
          </a:p>
          <a:p>
            <a:r>
              <a:rPr lang="en-US" dirty="0" smtClean="0"/>
              <a:t>Indicator 17 is now the State Systemic Improvement Plan (SSIP)</a:t>
            </a:r>
            <a:endParaRPr lang="en-US"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112</a:t>
            </a:fld>
            <a:endParaRPr lang="en-US" dirty="0"/>
          </a:p>
        </p:txBody>
      </p:sp>
      <p:sp>
        <p:nvSpPr>
          <p:cNvPr id="5" name="Title 3"/>
          <p:cNvSpPr>
            <a:spLocks noGrp="1"/>
          </p:cNvSpPr>
          <p:nvPr>
            <p:ph type="title"/>
          </p:nvPr>
        </p:nvSpPr>
        <p:spPr>
          <a:ln w="38100">
            <a:solidFill>
              <a:srgbClr val="92D050"/>
            </a:solidFill>
          </a:ln>
        </p:spPr>
        <p:txBody>
          <a:bodyPr/>
          <a:lstStyle/>
          <a:p>
            <a:r>
              <a:rPr lang="en-US" b="1" dirty="0" smtClean="0"/>
              <a:t>Results Driven Accountability</a:t>
            </a:r>
            <a:endParaRPr lang="en-US" b="1" dirty="0"/>
          </a:p>
        </p:txBody>
      </p:sp>
    </p:spTree>
    <p:extLst>
      <p:ext uri="{BB962C8B-B14F-4D97-AF65-F5344CB8AC3E}">
        <p14:creationId xmlns:p14="http://schemas.microsoft.com/office/powerpoint/2010/main" val="38635343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The SSIP is a comprehensive, multi-year State Systemic Improvement Plan that will consist of three phases:</a:t>
            </a:r>
            <a:br>
              <a:rPr lang="en-US" dirty="0" smtClean="0"/>
            </a:br>
            <a:endParaRPr lang="en-US" dirty="0" smtClean="0"/>
          </a:p>
          <a:p>
            <a:pPr lvl="1">
              <a:buFont typeface="Arial" panose="020B0604020202020204" pitchFamily="34" charset="0"/>
              <a:buChar char="•"/>
            </a:pPr>
            <a:r>
              <a:rPr lang="en-US" dirty="0" smtClean="0"/>
              <a:t>Feb </a:t>
            </a:r>
            <a:r>
              <a:rPr lang="en-US" dirty="0"/>
              <a:t>1, 2014 - Apr. 1, 2015 </a:t>
            </a:r>
            <a:r>
              <a:rPr lang="en-US" dirty="0" smtClean="0"/>
              <a:t>– Analysis</a:t>
            </a:r>
          </a:p>
          <a:p>
            <a:pPr lvl="1">
              <a:buFont typeface="Arial" panose="020B0604020202020204" pitchFamily="34" charset="0"/>
              <a:buChar char="•"/>
            </a:pPr>
            <a:r>
              <a:rPr lang="en-US" dirty="0" smtClean="0"/>
              <a:t>Apr</a:t>
            </a:r>
            <a:r>
              <a:rPr lang="en-US" dirty="0"/>
              <a:t>. </a:t>
            </a:r>
            <a:r>
              <a:rPr lang="en-US" dirty="0" smtClean="0"/>
              <a:t>1, </a:t>
            </a:r>
            <a:r>
              <a:rPr lang="en-US" dirty="0"/>
              <a:t>2015 - Feb. 1, 2016 - Planning, design and evaluation </a:t>
            </a:r>
            <a:r>
              <a:rPr lang="en-US" dirty="0" smtClean="0"/>
              <a:t>developed</a:t>
            </a:r>
          </a:p>
          <a:p>
            <a:pPr lvl="1">
              <a:buFont typeface="Arial" panose="020B0604020202020204" pitchFamily="34" charset="0"/>
              <a:buChar char="•"/>
            </a:pPr>
            <a:r>
              <a:rPr lang="en-US" dirty="0" smtClean="0"/>
              <a:t>Feb</a:t>
            </a:r>
            <a:r>
              <a:rPr lang="en-US" dirty="0"/>
              <a:t>. </a:t>
            </a:r>
            <a:r>
              <a:rPr lang="en-US" dirty="0" smtClean="0"/>
              <a:t>1, 2016 - </a:t>
            </a:r>
            <a:r>
              <a:rPr lang="en-US" dirty="0"/>
              <a:t>Feb. 1, 2017 </a:t>
            </a:r>
            <a:r>
              <a:rPr lang="en-US" dirty="0" smtClean="0"/>
              <a:t>– Implementation</a:t>
            </a:r>
            <a:br>
              <a:rPr lang="en-US" dirty="0" smtClean="0"/>
            </a:br>
            <a:endParaRPr lang="en-US" dirty="0" smtClean="0"/>
          </a:p>
          <a:p>
            <a:r>
              <a:rPr lang="en-US" dirty="0" smtClean="0"/>
              <a:t>OSEP expects ALL of DOE to be part of the solution</a:t>
            </a:r>
            <a:endParaRPr lang="en-US" dirty="0"/>
          </a:p>
        </p:txBody>
      </p:sp>
      <p:sp>
        <p:nvSpPr>
          <p:cNvPr id="4" name="Title 3"/>
          <p:cNvSpPr>
            <a:spLocks noGrp="1"/>
          </p:cNvSpPr>
          <p:nvPr>
            <p:ph type="title"/>
          </p:nvPr>
        </p:nvSpPr>
        <p:spPr>
          <a:xfrm>
            <a:off x="457200" y="274638"/>
            <a:ext cx="8229600" cy="1020762"/>
          </a:xfrm>
        </p:spPr>
        <p:txBody>
          <a:bodyPr/>
          <a:lstStyle/>
          <a:p>
            <a:r>
              <a:rPr lang="en-US" dirty="0" smtClean="0"/>
              <a:t> </a:t>
            </a:r>
            <a:endParaRPr lang="en-US"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113</a:t>
            </a:fld>
            <a:endParaRPr lang="en-US" dirty="0"/>
          </a:p>
        </p:txBody>
      </p:sp>
      <p:sp>
        <p:nvSpPr>
          <p:cNvPr id="5" name="Title 3"/>
          <p:cNvSpPr txBox="1">
            <a:spLocks/>
          </p:cNvSpPr>
          <p:nvPr/>
        </p:nvSpPr>
        <p:spPr>
          <a:xfrm>
            <a:off x="457200" y="274638"/>
            <a:ext cx="8229600" cy="868362"/>
          </a:xfrm>
          <a:prstGeom prst="rect">
            <a:avLst/>
          </a:prstGeom>
          <a:ln w="38100">
            <a:solidFill>
              <a:srgbClr val="92D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Results Driven Accountability</a:t>
            </a:r>
            <a:endParaRPr lang="en-US" b="1" dirty="0"/>
          </a:p>
        </p:txBody>
      </p:sp>
    </p:spTree>
    <p:extLst>
      <p:ext uri="{BB962C8B-B14F-4D97-AF65-F5344CB8AC3E}">
        <p14:creationId xmlns:p14="http://schemas.microsoft.com/office/powerpoint/2010/main" val="10156545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114</a:t>
            </a:fld>
            <a:endParaRPr lang="en-US" dirty="0"/>
          </a:p>
        </p:txBody>
      </p:sp>
      <p:sp>
        <p:nvSpPr>
          <p:cNvPr id="5" name="Title 1"/>
          <p:cNvSpPr txBox="1">
            <a:spLocks noGrp="1"/>
          </p:cNvSpPr>
          <p:nvPr>
            <p:ph type="title"/>
          </p:nvPr>
        </p:nvSpPr>
        <p:spPr>
          <a:xfrm>
            <a:off x="457200" y="274638"/>
            <a:ext cx="8229600" cy="868362"/>
          </a:xfrm>
          <a:prstGeom prst="rect">
            <a:avLst/>
          </a:prstGeom>
          <a:ln w="38100">
            <a:solidFill>
              <a:srgbClr val="92D050"/>
            </a:solidFill>
          </a:ln>
        </p:spPr>
        <p:txBody>
          <a:bodyPr vert="horz" lIns="91440" tIns="45720" rIns="91440" bIns="45720" rtlCol="0" anchor="ctr">
            <a:normAutofit/>
          </a:bodyPr>
          <a:lstStyle/>
          <a:p>
            <a:r>
              <a:rPr lang="en-US" b="1" dirty="0" smtClean="0"/>
              <a:t>Indiana Resource </a:t>
            </a:r>
            <a:r>
              <a:rPr lang="en-US" b="1" dirty="0"/>
              <a:t>Network </a:t>
            </a:r>
          </a:p>
        </p:txBody>
      </p:sp>
      <p:pic>
        <p:nvPicPr>
          <p:cNvPr id="6" name="Picture 2"/>
          <p:cNvPicPr>
            <a:picLocks noGrp="1" noChangeAspect="1" noChangeArrowheads="1"/>
          </p:cNvPicPr>
          <p:nvPr>
            <p:ph idx="1"/>
          </p:nvPr>
        </p:nvPicPr>
        <p:blipFill>
          <a:blip r:embed="rId3" cstate="print"/>
          <a:stretch>
            <a:fillRect/>
          </a:stretch>
        </p:blipFill>
        <p:spPr bwMode="auto">
          <a:xfrm>
            <a:off x="2447925" y="1295400"/>
            <a:ext cx="4171950" cy="1304925"/>
          </a:xfrm>
          <a:prstGeom prst="rect">
            <a:avLst/>
          </a:prstGeom>
          <a:noFill/>
          <a:ln w="9525">
            <a:noFill/>
            <a:miter lim="800000"/>
            <a:headEnd/>
            <a:tailEnd/>
          </a:ln>
        </p:spPr>
      </p:pic>
      <p:sp>
        <p:nvSpPr>
          <p:cNvPr id="9" name="Rectangle 8"/>
          <p:cNvSpPr/>
          <p:nvPr/>
        </p:nvSpPr>
        <p:spPr>
          <a:xfrm>
            <a:off x="1149927" y="2743200"/>
            <a:ext cx="6781800" cy="255454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rPr>
              <a:t>The Indiana Resource Network (IRN) is comprised of centers that provide targeted, comprehensive support to schools across the state to improve teaching and learning</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 name="Rectangle 1"/>
          <p:cNvSpPr/>
          <p:nvPr/>
        </p:nvSpPr>
        <p:spPr>
          <a:xfrm>
            <a:off x="457200" y="5310184"/>
            <a:ext cx="8077199" cy="461665"/>
          </a:xfrm>
          <a:prstGeom prst="rect">
            <a:avLst/>
          </a:prstGeom>
        </p:spPr>
        <p:txBody>
          <a:bodyPr wrap="square">
            <a:spAutoFit/>
          </a:bodyPr>
          <a:lstStyle/>
          <a:p>
            <a:pPr algn="ctr"/>
            <a:r>
              <a:rPr lang="en-US" sz="2400" dirty="0">
                <a:solidFill>
                  <a:srgbClr val="0070C0"/>
                </a:solidFill>
              </a:rPr>
              <a:t>http://www.doe.in.gov/specialed/indiana-resource-network</a:t>
            </a:r>
          </a:p>
        </p:txBody>
      </p:sp>
    </p:spTree>
    <p:extLst>
      <p:ext uri="{BB962C8B-B14F-4D97-AF65-F5344CB8AC3E}">
        <p14:creationId xmlns:p14="http://schemas.microsoft.com/office/powerpoint/2010/main" val="29473618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115</a:t>
            </a:fld>
            <a:endParaRPr lang="en-US" dirty="0"/>
          </a:p>
        </p:txBody>
      </p:sp>
      <p:sp>
        <p:nvSpPr>
          <p:cNvPr id="5" name="Title 1"/>
          <p:cNvSpPr txBox="1">
            <a:spLocks noGrp="1"/>
          </p:cNvSpPr>
          <p:nvPr>
            <p:ph type="title"/>
          </p:nvPr>
        </p:nvSpPr>
        <p:spPr>
          <a:xfrm>
            <a:off x="457200" y="274638"/>
            <a:ext cx="8229600" cy="868362"/>
          </a:xfrm>
          <a:prstGeom prst="rect">
            <a:avLst/>
          </a:prstGeom>
          <a:ln w="38100">
            <a:solidFill>
              <a:srgbClr val="92D050"/>
            </a:solidFill>
          </a:ln>
        </p:spPr>
        <p:txBody>
          <a:bodyPr vert="horz" lIns="91440" tIns="45720" rIns="91440" bIns="45720" rtlCol="0" anchor="ctr">
            <a:normAutofit/>
          </a:bodyPr>
          <a:lstStyle/>
          <a:p>
            <a:r>
              <a:rPr lang="en-US" b="1" dirty="0" smtClean="0"/>
              <a:t>Indiana Resource Network</a:t>
            </a:r>
            <a:endParaRPr lang="en-US" b="1" dirty="0"/>
          </a:p>
        </p:txBody>
      </p:sp>
      <p:sp>
        <p:nvSpPr>
          <p:cNvPr id="2" name="Content Placeholder 1"/>
          <p:cNvSpPr>
            <a:spLocks noGrp="1"/>
          </p:cNvSpPr>
          <p:nvPr>
            <p:ph idx="1"/>
          </p:nvPr>
        </p:nvSpPr>
        <p:spPr>
          <a:xfrm>
            <a:off x="457200" y="1295400"/>
            <a:ext cx="8229600" cy="4830763"/>
          </a:xfrm>
        </p:spPr>
        <p:txBody>
          <a:bodyPr>
            <a:normAutofit fontScale="92500" lnSpcReduction="10000"/>
          </a:bodyPr>
          <a:lstStyle/>
          <a:p>
            <a:pPr lvl="1">
              <a:buFont typeface="Arial" pitchFamily="34" charset="0"/>
              <a:buChar char="•"/>
            </a:pPr>
            <a:r>
              <a:rPr lang="en-US" dirty="0" smtClean="0"/>
              <a:t>IEP </a:t>
            </a:r>
            <a:r>
              <a:rPr lang="en-US" dirty="0"/>
              <a:t>Resource Center</a:t>
            </a:r>
          </a:p>
          <a:p>
            <a:pPr lvl="1">
              <a:buFont typeface="Arial" pitchFamily="34" charset="0"/>
              <a:buChar char="•"/>
            </a:pPr>
            <a:r>
              <a:rPr lang="en-US" dirty="0" smtClean="0"/>
              <a:t>PBIS Indiana</a:t>
            </a:r>
            <a:endParaRPr lang="en-US" dirty="0"/>
          </a:p>
          <a:p>
            <a:pPr lvl="1">
              <a:buFont typeface="Arial" pitchFamily="34" charset="0"/>
              <a:buChar char="•"/>
            </a:pPr>
            <a:r>
              <a:rPr lang="en-US" dirty="0" smtClean="0"/>
              <a:t>Project SUCCESS</a:t>
            </a:r>
          </a:p>
          <a:p>
            <a:pPr lvl="1">
              <a:buFont typeface="Arial" pitchFamily="34" charset="0"/>
              <a:buChar char="•"/>
            </a:pPr>
            <a:r>
              <a:rPr lang="en-US" dirty="0" smtClean="0"/>
              <a:t>PATINS Project (ICAM)</a:t>
            </a:r>
            <a:endParaRPr lang="en-US" dirty="0"/>
          </a:p>
          <a:p>
            <a:pPr lvl="1">
              <a:buFont typeface="Arial" pitchFamily="34" charset="0"/>
              <a:buChar char="•"/>
            </a:pPr>
            <a:r>
              <a:rPr lang="en-US" dirty="0" smtClean="0"/>
              <a:t>IN*SOURCE</a:t>
            </a:r>
          </a:p>
          <a:p>
            <a:pPr lvl="1">
              <a:buFont typeface="Arial" pitchFamily="34" charset="0"/>
              <a:buChar char="•"/>
            </a:pPr>
            <a:r>
              <a:rPr lang="en-US" dirty="0" smtClean="0"/>
              <a:t>PASS Project (Deaf-Blind Project)</a:t>
            </a:r>
          </a:p>
          <a:p>
            <a:pPr lvl="1" algn="ctr">
              <a:buNone/>
            </a:pPr>
            <a:r>
              <a:rPr lang="en-US" b="1" dirty="0" smtClean="0"/>
              <a:t>Other Resources:</a:t>
            </a:r>
          </a:p>
          <a:p>
            <a:pPr lvl="1">
              <a:buFont typeface="Arial" pitchFamily="34" charset="0"/>
              <a:buChar char="•"/>
            </a:pPr>
            <a:r>
              <a:rPr lang="en-US" dirty="0" smtClean="0"/>
              <a:t>Effective Evaluation Resource Services</a:t>
            </a:r>
          </a:p>
          <a:p>
            <a:pPr lvl="1">
              <a:buFont typeface="Arial" pitchFamily="34" charset="0"/>
              <a:buChar char="•"/>
            </a:pPr>
            <a:r>
              <a:rPr lang="en-US" dirty="0" smtClean="0"/>
              <a:t>HANDS in Autism</a:t>
            </a:r>
          </a:p>
          <a:p>
            <a:pPr lvl="1">
              <a:buFont typeface="Arial" pitchFamily="34" charset="0"/>
              <a:buChar char="•"/>
            </a:pPr>
            <a:r>
              <a:rPr lang="en-US" dirty="0" smtClean="0"/>
              <a:t>Center on Evaluation and Lifelong Learning</a:t>
            </a:r>
          </a:p>
          <a:p>
            <a:pPr lvl="1">
              <a:buFont typeface="Arial" pitchFamily="34" charset="0"/>
              <a:buChar char="•"/>
            </a:pPr>
            <a:r>
              <a:rPr lang="en-US" dirty="0" smtClean="0"/>
              <a:t>Indiana Secondary Transition Resource Center</a:t>
            </a:r>
          </a:p>
          <a:p>
            <a:pPr lvl="1"/>
            <a:endParaRPr lang="en-US" dirty="0"/>
          </a:p>
          <a:p>
            <a:pPr marL="0" indent="0">
              <a:buNone/>
            </a:pPr>
            <a:endParaRPr lang="en-US" sz="2800" b="1" dirty="0"/>
          </a:p>
        </p:txBody>
      </p:sp>
    </p:spTree>
    <p:extLst>
      <p:ext uri="{BB962C8B-B14F-4D97-AF65-F5344CB8AC3E}">
        <p14:creationId xmlns:p14="http://schemas.microsoft.com/office/powerpoint/2010/main" val="41716725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116</a:t>
            </a:fld>
            <a:endParaRPr lang="en-US" dirty="0"/>
          </a:p>
        </p:txBody>
      </p:sp>
      <p:sp>
        <p:nvSpPr>
          <p:cNvPr id="5" name="Title 1"/>
          <p:cNvSpPr txBox="1">
            <a:spLocks noGrp="1"/>
          </p:cNvSpPr>
          <p:nvPr>
            <p:ph type="title"/>
          </p:nvPr>
        </p:nvSpPr>
        <p:spPr>
          <a:xfrm>
            <a:off x="457200" y="274638"/>
            <a:ext cx="8229600" cy="792162"/>
          </a:xfrm>
          <a:prstGeom prst="rect">
            <a:avLst/>
          </a:prstGeom>
          <a:ln w="38100">
            <a:solidFill>
              <a:srgbClr val="92D050"/>
            </a:solidFill>
          </a:ln>
        </p:spPr>
        <p:txBody>
          <a:bodyPr vert="horz" lIns="91440" tIns="45720" rIns="91440" bIns="45720" rtlCol="0" anchor="ctr">
            <a:normAutofit/>
          </a:bodyPr>
          <a:lstStyle/>
          <a:p>
            <a:r>
              <a:rPr lang="en-US" b="1" dirty="0"/>
              <a:t>Indiana Resource </a:t>
            </a:r>
            <a:r>
              <a:rPr lang="en-US" b="1" dirty="0" smtClean="0"/>
              <a:t>Network</a:t>
            </a:r>
            <a:endParaRPr lang="en-US" b="1" dirty="0"/>
          </a:p>
        </p:txBody>
      </p:sp>
      <p:sp>
        <p:nvSpPr>
          <p:cNvPr id="6" name="Title 1"/>
          <p:cNvSpPr>
            <a:spLocks noGrp="1"/>
          </p:cNvSpPr>
          <p:nvPr>
            <p:ph idx="1"/>
          </p:nvPr>
        </p:nvSpPr>
        <p:spPr>
          <a:xfrm>
            <a:off x="457200" y="1219200"/>
            <a:ext cx="8229600" cy="5181600"/>
          </a:xfrm>
        </p:spPr>
        <p:txBody>
          <a:bodyPr>
            <a:normAutofit fontScale="77500" lnSpcReduction="20000"/>
          </a:bodyPr>
          <a:lstStyle/>
          <a:p>
            <a:pPr marL="0" indent="0">
              <a:buNone/>
            </a:pPr>
            <a:r>
              <a:rPr lang="en-US" b="1" dirty="0" smtClean="0">
                <a:solidFill>
                  <a:schemeClr val="tx1"/>
                </a:solidFill>
              </a:rPr>
              <a:t>Effective and Compliant IEPs</a:t>
            </a:r>
            <a:br>
              <a:rPr lang="en-US" b="1" dirty="0" smtClean="0">
                <a:solidFill>
                  <a:schemeClr val="tx1"/>
                </a:solidFill>
              </a:rPr>
            </a:br>
            <a:endParaRPr lang="en-US" b="1" dirty="0" smtClean="0">
              <a:solidFill>
                <a:schemeClr val="tx1"/>
              </a:solidFill>
            </a:endParaRPr>
          </a:p>
          <a:p>
            <a:r>
              <a:rPr lang="en-US" dirty="0"/>
              <a:t>Support the use of </a:t>
            </a:r>
            <a:r>
              <a:rPr lang="en-US" b="1" dirty="0"/>
              <a:t>Indiana IEP </a:t>
            </a:r>
          </a:p>
          <a:p>
            <a:r>
              <a:rPr lang="en-US" dirty="0"/>
              <a:t>Facilitate the </a:t>
            </a:r>
            <a:r>
              <a:rPr lang="en-US" b="1" dirty="0"/>
              <a:t>development of compliant IEPs</a:t>
            </a:r>
          </a:p>
          <a:p>
            <a:r>
              <a:rPr lang="en-US" dirty="0"/>
              <a:t>Provide </a:t>
            </a:r>
            <a:r>
              <a:rPr lang="en-US" b="1" dirty="0"/>
              <a:t>technical assistance (TA) and professional development (PD) </a:t>
            </a:r>
            <a:r>
              <a:rPr lang="en-US" dirty="0"/>
              <a:t>for Indiana educators and staff who are involved in developing IEPs</a:t>
            </a:r>
          </a:p>
          <a:p>
            <a:r>
              <a:rPr lang="en-US" dirty="0"/>
              <a:t>Support local educational agencies (LEAs) in the development and use of </a:t>
            </a:r>
            <a:r>
              <a:rPr lang="en-US" b="1" dirty="0"/>
              <a:t>procedures to ensure compliance</a:t>
            </a:r>
            <a:r>
              <a:rPr lang="en-US" dirty="0"/>
              <a:t> and the development of high quality IEPs</a:t>
            </a:r>
          </a:p>
          <a:p>
            <a:r>
              <a:rPr lang="en-US" dirty="0"/>
              <a:t>Provide an array of professional development and coaching opportunities, develop resources and materials, facilitate statewide and regional collaborative networks, and advance the use of statewide technology during the case conference committee (CCC) process</a:t>
            </a:r>
          </a:p>
          <a:p>
            <a:endParaRPr lang="en-US" dirty="0">
              <a:solidFill>
                <a:schemeClr val="tx1"/>
              </a:solidFill>
            </a:endParaRPr>
          </a:p>
        </p:txBody>
      </p:sp>
    </p:spTree>
    <p:extLst>
      <p:ext uri="{BB962C8B-B14F-4D97-AF65-F5344CB8AC3E}">
        <p14:creationId xmlns:p14="http://schemas.microsoft.com/office/powerpoint/2010/main" val="41716725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117</a:t>
            </a:fld>
            <a:endParaRPr lang="en-US" dirty="0"/>
          </a:p>
        </p:txBody>
      </p:sp>
      <p:sp>
        <p:nvSpPr>
          <p:cNvPr id="5" name="Title 1"/>
          <p:cNvSpPr txBox="1">
            <a:spLocks noGrp="1"/>
          </p:cNvSpPr>
          <p:nvPr>
            <p:ph type="title"/>
          </p:nvPr>
        </p:nvSpPr>
        <p:spPr>
          <a:xfrm>
            <a:off x="457200" y="274638"/>
            <a:ext cx="8229600" cy="792162"/>
          </a:xfrm>
          <a:prstGeom prst="rect">
            <a:avLst/>
          </a:prstGeom>
          <a:ln w="38100">
            <a:solidFill>
              <a:srgbClr val="92D050"/>
            </a:solidFill>
          </a:ln>
        </p:spPr>
        <p:txBody>
          <a:bodyPr vert="horz" lIns="91440" tIns="45720" rIns="91440" bIns="45720" rtlCol="0" anchor="ctr">
            <a:normAutofit/>
          </a:bodyPr>
          <a:lstStyle/>
          <a:p>
            <a:r>
              <a:rPr lang="en-US" b="1" dirty="0"/>
              <a:t>Indiana Resource </a:t>
            </a:r>
            <a:r>
              <a:rPr lang="en-US" b="1" dirty="0" smtClean="0"/>
              <a:t>Network</a:t>
            </a:r>
            <a:endParaRPr lang="en-US" b="1" dirty="0"/>
          </a:p>
        </p:txBody>
      </p:sp>
      <p:sp>
        <p:nvSpPr>
          <p:cNvPr id="6" name="Title 1"/>
          <p:cNvSpPr>
            <a:spLocks noGrp="1"/>
          </p:cNvSpPr>
          <p:nvPr>
            <p:ph idx="1"/>
          </p:nvPr>
        </p:nvSpPr>
        <p:spPr>
          <a:xfrm>
            <a:off x="457200" y="1219200"/>
            <a:ext cx="8229600" cy="5181600"/>
          </a:xfrm>
        </p:spPr>
        <p:txBody>
          <a:bodyPr>
            <a:normAutofit fontScale="77500" lnSpcReduction="20000"/>
          </a:bodyPr>
          <a:lstStyle/>
          <a:p>
            <a:pPr marL="0" indent="0">
              <a:buNone/>
            </a:pPr>
            <a:r>
              <a:rPr lang="en-US" b="1" dirty="0" smtClean="0">
                <a:solidFill>
                  <a:schemeClr val="tx1"/>
                </a:solidFill>
              </a:rPr>
              <a:t>PBIS Indiana</a:t>
            </a:r>
            <a:br>
              <a:rPr lang="en-US" b="1" dirty="0" smtClean="0">
                <a:solidFill>
                  <a:schemeClr val="tx1"/>
                </a:solidFill>
              </a:rPr>
            </a:br>
            <a:endParaRPr lang="en-US" b="1" dirty="0" smtClean="0">
              <a:solidFill>
                <a:schemeClr val="tx1"/>
              </a:solidFill>
            </a:endParaRPr>
          </a:p>
          <a:p>
            <a:r>
              <a:rPr lang="en-US" dirty="0" smtClean="0"/>
              <a:t>Develop and establish a statewide network of </a:t>
            </a:r>
            <a:r>
              <a:rPr lang="en-US" b="1" dirty="0" smtClean="0"/>
              <a:t>culturally responsive school-wide positive behavior supports</a:t>
            </a:r>
          </a:p>
          <a:p>
            <a:pPr lvl="1"/>
            <a:r>
              <a:rPr lang="en-US" dirty="0" smtClean="0"/>
              <a:t>6 (Emerging) Model Sites</a:t>
            </a:r>
          </a:p>
          <a:p>
            <a:pPr lvl="1"/>
            <a:r>
              <a:rPr lang="en-US" dirty="0" smtClean="0"/>
              <a:t>Regional Coaches Network</a:t>
            </a:r>
          </a:p>
          <a:p>
            <a:pPr lvl="1"/>
            <a:r>
              <a:rPr lang="en-US" dirty="0" smtClean="0"/>
              <a:t>On-site Technical Assistance </a:t>
            </a:r>
          </a:p>
          <a:p>
            <a:pPr lvl="1"/>
            <a:r>
              <a:rPr lang="en-US" dirty="0" smtClean="0"/>
              <a:t>On-line resources</a:t>
            </a:r>
          </a:p>
          <a:p>
            <a:r>
              <a:rPr lang="en-US" dirty="0" smtClean="0"/>
              <a:t>Increase educators' knowledge and understanding of how PBIS impacts student achievement, family engagement, dropout rate and least restrictive environment placements.</a:t>
            </a:r>
          </a:p>
          <a:p>
            <a:r>
              <a:rPr lang="en-US" dirty="0" smtClean="0"/>
              <a:t>Works with schools and districts addressing issues of </a:t>
            </a:r>
            <a:r>
              <a:rPr lang="en-US" b="1" dirty="0" smtClean="0"/>
              <a:t>disproportionality</a:t>
            </a:r>
            <a:endParaRPr lang="en-US" b="1" dirty="0"/>
          </a:p>
          <a:p>
            <a:endParaRPr lang="en-US" dirty="0">
              <a:solidFill>
                <a:schemeClr val="tx1"/>
              </a:solidFill>
            </a:endParaRPr>
          </a:p>
        </p:txBody>
      </p:sp>
    </p:spTree>
    <p:extLst>
      <p:ext uri="{BB962C8B-B14F-4D97-AF65-F5344CB8AC3E}">
        <p14:creationId xmlns:p14="http://schemas.microsoft.com/office/powerpoint/2010/main" val="41716725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118</a:t>
            </a:fld>
            <a:endParaRPr lang="en-US" dirty="0"/>
          </a:p>
        </p:txBody>
      </p:sp>
      <p:sp>
        <p:nvSpPr>
          <p:cNvPr id="5" name="Title 1"/>
          <p:cNvSpPr txBox="1">
            <a:spLocks noGrp="1"/>
          </p:cNvSpPr>
          <p:nvPr>
            <p:ph type="title"/>
          </p:nvPr>
        </p:nvSpPr>
        <p:spPr>
          <a:xfrm>
            <a:off x="533400" y="228600"/>
            <a:ext cx="8229600" cy="868362"/>
          </a:xfrm>
          <a:prstGeom prst="rect">
            <a:avLst/>
          </a:prstGeom>
          <a:ln w="38100">
            <a:solidFill>
              <a:srgbClr val="92D050"/>
            </a:solidFill>
          </a:ln>
        </p:spPr>
        <p:txBody>
          <a:bodyPr vert="horz" lIns="91440" tIns="45720" rIns="91440" bIns="45720" rtlCol="0" anchor="ctr">
            <a:normAutofit/>
          </a:bodyPr>
          <a:lstStyle/>
          <a:p>
            <a:r>
              <a:rPr lang="en-US" b="1" dirty="0"/>
              <a:t>Indiana Resource </a:t>
            </a:r>
            <a:r>
              <a:rPr lang="en-US" b="1" dirty="0" smtClean="0"/>
              <a:t>Network</a:t>
            </a:r>
            <a:endParaRPr lang="en-US" b="1" dirty="0"/>
          </a:p>
        </p:txBody>
      </p:sp>
      <p:sp>
        <p:nvSpPr>
          <p:cNvPr id="2" name="Content Placeholder 1"/>
          <p:cNvSpPr>
            <a:spLocks noGrp="1"/>
          </p:cNvSpPr>
          <p:nvPr>
            <p:ph idx="1"/>
          </p:nvPr>
        </p:nvSpPr>
        <p:spPr>
          <a:xfrm>
            <a:off x="457200" y="1295400"/>
            <a:ext cx="8229600" cy="4830763"/>
          </a:xfrm>
        </p:spPr>
        <p:txBody>
          <a:bodyPr>
            <a:normAutofit fontScale="77500" lnSpcReduction="20000"/>
          </a:bodyPr>
          <a:lstStyle/>
          <a:p>
            <a:pPr marL="0" indent="0">
              <a:buNone/>
            </a:pPr>
            <a:r>
              <a:rPr lang="en-US" b="1" dirty="0" smtClean="0"/>
              <a:t>Project Success</a:t>
            </a:r>
            <a:br>
              <a:rPr lang="en-US" b="1" dirty="0" smtClean="0"/>
            </a:br>
            <a:endParaRPr lang="en-US" b="1" dirty="0" smtClean="0"/>
          </a:p>
          <a:p>
            <a:r>
              <a:rPr lang="en-US" dirty="0" smtClean="0"/>
              <a:t>Assist </a:t>
            </a:r>
            <a:r>
              <a:rPr lang="en-US" dirty="0"/>
              <a:t>schools and school districts in building local capacity to ensure that students with </a:t>
            </a:r>
            <a:r>
              <a:rPr lang="en-US" b="1" dirty="0"/>
              <a:t>significant cognitive disabilities </a:t>
            </a:r>
            <a:r>
              <a:rPr lang="en-US" dirty="0"/>
              <a:t>can successfully participate in standard curricula and make progress in their educational programs</a:t>
            </a:r>
          </a:p>
          <a:p>
            <a:r>
              <a:rPr lang="en-US" dirty="0"/>
              <a:t>Assist educators with assessing and </a:t>
            </a:r>
            <a:r>
              <a:rPr lang="en-US" b="1" dirty="0"/>
              <a:t>aligning grade-level content for students with disabilities </a:t>
            </a:r>
            <a:r>
              <a:rPr lang="en-US" dirty="0"/>
              <a:t>and identifying </a:t>
            </a:r>
            <a:r>
              <a:rPr lang="en-US" b="1" dirty="0"/>
              <a:t>instructional activities </a:t>
            </a:r>
            <a:r>
              <a:rPr lang="en-US" dirty="0"/>
              <a:t>that relate to standard curricula while embedding communication, motor, and social skills</a:t>
            </a:r>
          </a:p>
          <a:p>
            <a:r>
              <a:rPr lang="en-US" dirty="0"/>
              <a:t>Enhance the knowledge, skills and abilities of school leaders and educators who teach and support students with significant cognitive disabilities. </a:t>
            </a:r>
          </a:p>
          <a:p>
            <a:endParaRPr lang="en-US" dirty="0"/>
          </a:p>
        </p:txBody>
      </p:sp>
    </p:spTree>
    <p:extLst>
      <p:ext uri="{BB962C8B-B14F-4D97-AF65-F5344CB8AC3E}">
        <p14:creationId xmlns:p14="http://schemas.microsoft.com/office/powerpoint/2010/main" val="417167255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119</a:t>
            </a:fld>
            <a:endParaRPr lang="en-US" dirty="0"/>
          </a:p>
        </p:txBody>
      </p:sp>
      <p:sp>
        <p:nvSpPr>
          <p:cNvPr id="5" name="Title 1"/>
          <p:cNvSpPr txBox="1">
            <a:spLocks noGrp="1"/>
          </p:cNvSpPr>
          <p:nvPr>
            <p:ph type="title"/>
          </p:nvPr>
        </p:nvSpPr>
        <p:spPr>
          <a:xfrm>
            <a:off x="533400" y="228600"/>
            <a:ext cx="8229600" cy="792162"/>
          </a:xfrm>
          <a:prstGeom prst="rect">
            <a:avLst/>
          </a:prstGeom>
          <a:ln w="38100">
            <a:solidFill>
              <a:srgbClr val="92D050"/>
            </a:solidFill>
          </a:ln>
        </p:spPr>
        <p:txBody>
          <a:bodyPr vert="horz" lIns="91440" tIns="45720" rIns="91440" bIns="45720" rtlCol="0" anchor="ctr">
            <a:normAutofit/>
          </a:bodyPr>
          <a:lstStyle/>
          <a:p>
            <a:r>
              <a:rPr lang="en-US" b="1" dirty="0"/>
              <a:t>Indiana Resource </a:t>
            </a:r>
            <a:r>
              <a:rPr lang="en-US" b="1" dirty="0" smtClean="0"/>
              <a:t>Network</a:t>
            </a:r>
            <a:endParaRPr lang="en-US" b="1" dirty="0"/>
          </a:p>
        </p:txBody>
      </p:sp>
      <p:sp>
        <p:nvSpPr>
          <p:cNvPr id="2" name="Content Placeholder 1"/>
          <p:cNvSpPr>
            <a:spLocks noGrp="1"/>
          </p:cNvSpPr>
          <p:nvPr>
            <p:ph idx="1"/>
          </p:nvPr>
        </p:nvSpPr>
        <p:spPr>
          <a:xfrm>
            <a:off x="457200" y="1143000"/>
            <a:ext cx="8229600" cy="5562600"/>
          </a:xfrm>
        </p:spPr>
        <p:txBody>
          <a:bodyPr>
            <a:normAutofit fontScale="70000" lnSpcReduction="20000"/>
          </a:bodyPr>
          <a:lstStyle/>
          <a:p>
            <a:pPr marL="0" indent="0">
              <a:buNone/>
            </a:pPr>
            <a:r>
              <a:rPr lang="en-US" sz="2900" b="1" dirty="0" smtClean="0"/>
              <a:t>PATINS Project</a:t>
            </a:r>
            <a:br>
              <a:rPr lang="en-US" sz="2900" b="1" dirty="0" smtClean="0"/>
            </a:br>
            <a:endParaRPr lang="en-US" sz="2900" b="1" dirty="0" smtClean="0"/>
          </a:p>
          <a:p>
            <a:r>
              <a:rPr lang="en-US" sz="2900" dirty="0" smtClean="0"/>
              <a:t>State-wide technical assistance network that provides </a:t>
            </a:r>
            <a:r>
              <a:rPr lang="en-US" sz="2900" b="1" dirty="0" smtClean="0"/>
              <a:t>assistive/accessible technology </a:t>
            </a:r>
            <a:r>
              <a:rPr lang="en-US" sz="2900" dirty="0" smtClean="0"/>
              <a:t>for assisting LEAs in the utilization and creation of </a:t>
            </a:r>
            <a:r>
              <a:rPr lang="en-US" sz="2900" b="1" dirty="0" smtClean="0"/>
              <a:t>accessible learning environments and instructional materials</a:t>
            </a:r>
          </a:p>
          <a:p>
            <a:r>
              <a:rPr lang="en-US" sz="2900" dirty="0" smtClean="0"/>
              <a:t>Provides a range of support services for impacting both the organizational capacity and the professional capabilities of Indiana’s local educational agencies in serving students with unique learning needs.  These services include:</a:t>
            </a:r>
          </a:p>
          <a:p>
            <a:pPr lvl="1">
              <a:buFont typeface="Arial" pitchFamily="34" charset="0"/>
              <a:buChar char="•"/>
            </a:pPr>
            <a:r>
              <a:rPr lang="en-US" sz="2900" dirty="0" smtClean="0"/>
              <a:t>Operation of the Indiana Center for Accessible Instructional Materials (ICAM) </a:t>
            </a:r>
            <a:r>
              <a:rPr lang="en-US" sz="2900" u="sng" dirty="0" smtClean="0">
                <a:hlinkClick r:id="rId3"/>
              </a:rPr>
              <a:t>www.icam.k12.in.us </a:t>
            </a:r>
            <a:endParaRPr lang="en-US" sz="2900" dirty="0" smtClean="0"/>
          </a:p>
          <a:p>
            <a:pPr lvl="1">
              <a:buFont typeface="Arial" pitchFamily="34" charset="0"/>
              <a:buChar char="•"/>
            </a:pPr>
            <a:r>
              <a:rPr lang="en-US" sz="2900" dirty="0" smtClean="0"/>
              <a:t>Regional Lending Libraries </a:t>
            </a:r>
          </a:p>
          <a:p>
            <a:pPr lvl="1">
              <a:buFont typeface="Arial" pitchFamily="34" charset="0"/>
              <a:buChar char="•"/>
            </a:pPr>
            <a:r>
              <a:rPr lang="en-US" sz="2900" dirty="0" smtClean="0"/>
              <a:t>Technical Assistance and Training </a:t>
            </a:r>
          </a:p>
          <a:p>
            <a:pPr lvl="1">
              <a:buFont typeface="Arial" pitchFamily="34" charset="0"/>
              <a:buChar char="•"/>
            </a:pPr>
            <a:r>
              <a:rPr lang="en-US" sz="2900" dirty="0" smtClean="0"/>
              <a:t>Monthly Featured Vendor/AT Products</a:t>
            </a:r>
          </a:p>
          <a:p>
            <a:pPr lvl="1">
              <a:buFont typeface="Arial" pitchFamily="34" charset="0"/>
              <a:buChar char="•"/>
            </a:pPr>
            <a:r>
              <a:rPr lang="en-US" sz="2900" dirty="0" smtClean="0"/>
              <a:t>PATINS Rapid Fire Blog </a:t>
            </a:r>
          </a:p>
          <a:p>
            <a:pPr lvl="1">
              <a:buFont typeface="Arial" pitchFamily="34" charset="0"/>
              <a:buChar char="•"/>
            </a:pPr>
            <a:r>
              <a:rPr lang="en-US" sz="2900" dirty="0" smtClean="0"/>
              <a:t>PATINS TV</a:t>
            </a:r>
          </a:p>
          <a:p>
            <a:pPr lvl="1">
              <a:buFont typeface="Arial" pitchFamily="34" charset="0"/>
              <a:buChar char="•"/>
            </a:pPr>
            <a:r>
              <a:rPr lang="en-US" sz="2900" dirty="0" smtClean="0"/>
              <a:t>PATINS Refurbished Computer Program </a:t>
            </a:r>
          </a:p>
          <a:p>
            <a:pPr lvl="1">
              <a:buFont typeface="Arial" pitchFamily="34" charset="0"/>
              <a:buChar char="•"/>
            </a:pPr>
            <a:r>
              <a:rPr lang="en-US" sz="2900" dirty="0" smtClean="0"/>
              <a:t>Family Resources</a:t>
            </a:r>
          </a:p>
          <a:p>
            <a:endParaRPr lang="en-US" dirty="0"/>
          </a:p>
        </p:txBody>
      </p:sp>
    </p:spTree>
    <p:extLst>
      <p:ext uri="{BB962C8B-B14F-4D97-AF65-F5344CB8AC3E}">
        <p14:creationId xmlns:p14="http://schemas.microsoft.com/office/powerpoint/2010/main" val="417167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92500" lnSpcReduction="10000"/>
          </a:bodyPr>
          <a:lstStyle/>
          <a:p>
            <a:pPr marL="0" indent="0">
              <a:buNone/>
            </a:pPr>
            <a:r>
              <a:rPr lang="en-US" b="1" dirty="0"/>
              <a:t>Purpose of </a:t>
            </a:r>
            <a:r>
              <a:rPr lang="en-US" b="1" dirty="0" smtClean="0"/>
              <a:t>Funds</a:t>
            </a:r>
          </a:p>
          <a:p>
            <a:pPr marL="0" indent="0">
              <a:buNone/>
            </a:pPr>
            <a:endParaRPr lang="en-US" b="1" dirty="0" smtClean="0"/>
          </a:p>
          <a:p>
            <a:r>
              <a:rPr lang="en-US" dirty="0" smtClean="0"/>
              <a:t>To </a:t>
            </a:r>
            <a:r>
              <a:rPr lang="en-US" dirty="0"/>
              <a:t>pay the excess costs of providing special education &amp; related services</a:t>
            </a:r>
          </a:p>
          <a:p>
            <a:endParaRPr lang="en-US" dirty="0"/>
          </a:p>
          <a:p>
            <a:r>
              <a:rPr lang="en-US" dirty="0"/>
              <a:t>To supplement State, local, &amp; other federal funds and not </a:t>
            </a:r>
            <a:r>
              <a:rPr lang="en-US" u="sng" dirty="0"/>
              <a:t>supplant</a:t>
            </a:r>
            <a:r>
              <a:rPr lang="en-US" dirty="0"/>
              <a:t> those funds</a:t>
            </a:r>
          </a:p>
          <a:p>
            <a:endParaRPr lang="en-US" dirty="0"/>
          </a:p>
          <a:p>
            <a:pPr algn="ctr">
              <a:buNone/>
            </a:pPr>
            <a:r>
              <a:rPr lang="en-US" dirty="0"/>
              <a:t>(supplant = replace, substitute)</a:t>
            </a:r>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12</a:t>
            </a:fld>
            <a:endParaRPr lang="en-US" dirty="0"/>
          </a:p>
        </p:txBody>
      </p:sp>
      <p:sp>
        <p:nvSpPr>
          <p:cNvPr id="5" name="Title 1"/>
          <p:cNvSpPr>
            <a:spLocks noGrp="1"/>
          </p:cNvSpPr>
          <p:nvPr>
            <p:ph type="title"/>
          </p:nvPr>
        </p:nvSpPr>
        <p:spPr>
          <a:xfrm>
            <a:off x="457200" y="274638"/>
            <a:ext cx="8229600" cy="868362"/>
          </a:xfrm>
          <a:ln w="38100">
            <a:solidFill>
              <a:srgbClr val="92D050"/>
            </a:solidFill>
          </a:ln>
        </p:spPr>
        <p:txBody>
          <a:bodyPr>
            <a:normAutofit/>
          </a:bodyPr>
          <a:lstStyle/>
          <a:p>
            <a:r>
              <a:rPr lang="en-US" b="1" dirty="0" smtClean="0"/>
              <a:t>Part B Federal Funding</a:t>
            </a:r>
            <a:endParaRPr lang="en-US" b="1" dirty="0"/>
          </a:p>
        </p:txBody>
      </p:sp>
    </p:spTree>
    <p:extLst>
      <p:ext uri="{BB962C8B-B14F-4D97-AF65-F5344CB8AC3E}">
        <p14:creationId xmlns:p14="http://schemas.microsoft.com/office/powerpoint/2010/main" val="366840392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120</a:t>
            </a:fld>
            <a:endParaRPr lang="en-US" dirty="0"/>
          </a:p>
        </p:txBody>
      </p:sp>
      <p:sp>
        <p:nvSpPr>
          <p:cNvPr id="5" name="Title 1"/>
          <p:cNvSpPr txBox="1">
            <a:spLocks noGrp="1"/>
          </p:cNvSpPr>
          <p:nvPr>
            <p:ph type="title"/>
          </p:nvPr>
        </p:nvSpPr>
        <p:spPr>
          <a:xfrm>
            <a:off x="533400" y="228600"/>
            <a:ext cx="8229600" cy="792162"/>
          </a:xfrm>
          <a:prstGeom prst="rect">
            <a:avLst/>
          </a:prstGeom>
          <a:ln w="38100">
            <a:solidFill>
              <a:srgbClr val="92D050"/>
            </a:solidFill>
          </a:ln>
        </p:spPr>
        <p:txBody>
          <a:bodyPr vert="horz" lIns="91440" tIns="45720" rIns="91440" bIns="45720" rtlCol="0" anchor="ctr">
            <a:normAutofit/>
          </a:bodyPr>
          <a:lstStyle/>
          <a:p>
            <a:r>
              <a:rPr lang="en-US" b="1" dirty="0"/>
              <a:t>Indiana Resource </a:t>
            </a:r>
            <a:r>
              <a:rPr lang="en-US" b="1" dirty="0" smtClean="0"/>
              <a:t>Network</a:t>
            </a:r>
            <a:endParaRPr lang="en-US" b="1" dirty="0"/>
          </a:p>
        </p:txBody>
      </p:sp>
      <p:sp>
        <p:nvSpPr>
          <p:cNvPr id="2" name="Content Placeholder 1"/>
          <p:cNvSpPr>
            <a:spLocks noGrp="1"/>
          </p:cNvSpPr>
          <p:nvPr>
            <p:ph idx="1"/>
          </p:nvPr>
        </p:nvSpPr>
        <p:spPr>
          <a:xfrm>
            <a:off x="457200" y="1219200"/>
            <a:ext cx="8229600" cy="4906963"/>
          </a:xfrm>
        </p:spPr>
        <p:txBody>
          <a:bodyPr>
            <a:normAutofit fontScale="70000" lnSpcReduction="20000"/>
          </a:bodyPr>
          <a:lstStyle/>
          <a:p>
            <a:pPr marL="0" indent="0">
              <a:buNone/>
            </a:pPr>
            <a:r>
              <a:rPr lang="en-US" sz="3400" b="1" dirty="0" smtClean="0"/>
              <a:t>IN*SOURCE</a:t>
            </a:r>
            <a:br>
              <a:rPr lang="en-US" sz="3400" b="1" dirty="0" smtClean="0"/>
            </a:br>
            <a:endParaRPr lang="en-US" sz="3400" b="1" dirty="0" smtClean="0"/>
          </a:p>
          <a:p>
            <a:r>
              <a:rPr lang="en-US" sz="3400" dirty="0" smtClean="0"/>
              <a:t>Provide </a:t>
            </a:r>
            <a:r>
              <a:rPr lang="en-US" sz="3400" dirty="0"/>
              <a:t>to</a:t>
            </a:r>
            <a:r>
              <a:rPr lang="en-US" sz="3400" b="1" dirty="0"/>
              <a:t> parents</a:t>
            </a:r>
            <a:r>
              <a:rPr lang="en-US" sz="3400" dirty="0"/>
              <a:t>, educators, and other community service providers in Indiana, the information and training necessary to assure effective educational programs and appropriate services for children and young adults with disabilities</a:t>
            </a:r>
          </a:p>
          <a:p>
            <a:r>
              <a:rPr lang="en-US" sz="3400" dirty="0"/>
              <a:t>Set in place a </a:t>
            </a:r>
            <a:r>
              <a:rPr lang="en-US" sz="3400" b="1" dirty="0"/>
              <a:t>statewide network of staff </a:t>
            </a:r>
            <a:r>
              <a:rPr lang="en-US" sz="3400" dirty="0"/>
              <a:t>who serve as program specialists serving Indiana families</a:t>
            </a:r>
          </a:p>
          <a:p>
            <a:r>
              <a:rPr lang="en-US" sz="3400" dirty="0"/>
              <a:t>Focus on helping parents, educators and service providers to work together to address common interests or concerns and to support successful outcomes for all students</a:t>
            </a:r>
          </a:p>
          <a:p>
            <a:r>
              <a:rPr lang="en-US" sz="3400" dirty="0"/>
              <a:t>Provide </a:t>
            </a:r>
            <a:r>
              <a:rPr lang="en-US" sz="3400" b="1" dirty="0"/>
              <a:t>support to all of the Resource Centers </a:t>
            </a:r>
            <a:r>
              <a:rPr lang="en-US" sz="3400" dirty="0"/>
              <a:t>across all of the Performance and Compliance Indicators especially relating to parent involvement in improving services and results for students with </a:t>
            </a:r>
            <a:r>
              <a:rPr lang="en-US" sz="3400" dirty="0" smtClean="0"/>
              <a:t>disabilities</a:t>
            </a:r>
            <a:endParaRPr lang="en-US" dirty="0"/>
          </a:p>
        </p:txBody>
      </p:sp>
    </p:spTree>
    <p:extLst>
      <p:ext uri="{BB962C8B-B14F-4D97-AF65-F5344CB8AC3E}">
        <p14:creationId xmlns:p14="http://schemas.microsoft.com/office/powerpoint/2010/main" val="41716725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121</a:t>
            </a:fld>
            <a:endParaRPr lang="en-US" dirty="0"/>
          </a:p>
        </p:txBody>
      </p:sp>
      <p:sp>
        <p:nvSpPr>
          <p:cNvPr id="5" name="Title 1"/>
          <p:cNvSpPr txBox="1">
            <a:spLocks noGrp="1"/>
          </p:cNvSpPr>
          <p:nvPr>
            <p:ph type="title"/>
          </p:nvPr>
        </p:nvSpPr>
        <p:spPr>
          <a:xfrm>
            <a:off x="533400" y="228600"/>
            <a:ext cx="8229600" cy="792162"/>
          </a:xfrm>
          <a:prstGeom prst="rect">
            <a:avLst/>
          </a:prstGeom>
          <a:ln w="38100">
            <a:solidFill>
              <a:srgbClr val="92D050"/>
            </a:solidFill>
          </a:ln>
        </p:spPr>
        <p:txBody>
          <a:bodyPr vert="horz" lIns="91440" tIns="45720" rIns="91440" bIns="45720" rtlCol="0" anchor="ctr">
            <a:normAutofit/>
          </a:bodyPr>
          <a:lstStyle/>
          <a:p>
            <a:r>
              <a:rPr lang="en-US" b="1" dirty="0"/>
              <a:t>Indiana Resource </a:t>
            </a:r>
            <a:r>
              <a:rPr lang="en-US" b="1" dirty="0" smtClean="0"/>
              <a:t>Network</a:t>
            </a:r>
            <a:endParaRPr lang="en-US" b="1" dirty="0"/>
          </a:p>
        </p:txBody>
      </p:sp>
      <p:sp>
        <p:nvSpPr>
          <p:cNvPr id="2" name="Content Placeholder 1"/>
          <p:cNvSpPr>
            <a:spLocks noGrp="1"/>
          </p:cNvSpPr>
          <p:nvPr>
            <p:ph idx="1"/>
          </p:nvPr>
        </p:nvSpPr>
        <p:spPr>
          <a:xfrm>
            <a:off x="457200" y="1219200"/>
            <a:ext cx="8229600" cy="5334000"/>
          </a:xfrm>
        </p:spPr>
        <p:txBody>
          <a:bodyPr>
            <a:normAutofit fontScale="25000" lnSpcReduction="20000"/>
          </a:bodyPr>
          <a:lstStyle/>
          <a:p>
            <a:pPr marL="0" indent="0">
              <a:buNone/>
            </a:pPr>
            <a:r>
              <a:rPr lang="en-US" sz="9600" b="1" dirty="0" smtClean="0"/>
              <a:t>PASS Project</a:t>
            </a:r>
            <a:br>
              <a:rPr lang="en-US" sz="9600" b="1" dirty="0" smtClean="0"/>
            </a:br>
            <a:endParaRPr lang="en-US" sz="9600" b="1" dirty="0" smtClean="0"/>
          </a:p>
          <a:p>
            <a:r>
              <a:rPr lang="en-US" sz="9600" dirty="0" smtClean="0"/>
              <a:t>Provide statewide support, technical assistance and professional development opportunities for educators that will improve </a:t>
            </a:r>
            <a:r>
              <a:rPr lang="en-US" sz="9600" b="1" dirty="0" smtClean="0"/>
              <a:t>instructional quality</a:t>
            </a:r>
            <a:r>
              <a:rPr lang="en-US" sz="9600" dirty="0" smtClean="0"/>
              <a:t>, promote </a:t>
            </a:r>
            <a:r>
              <a:rPr lang="en-US" sz="9600" b="1" dirty="0" smtClean="0"/>
              <a:t>academic achievement</a:t>
            </a:r>
            <a:r>
              <a:rPr lang="en-US" sz="9600" dirty="0" smtClean="0"/>
              <a:t>, and foster successful </a:t>
            </a:r>
            <a:r>
              <a:rPr lang="en-US" sz="9600" b="1" dirty="0" smtClean="0"/>
              <a:t>post-secondary transition outcomes</a:t>
            </a:r>
            <a:r>
              <a:rPr lang="en-US" sz="9600" dirty="0" smtClean="0"/>
              <a:t> for students with sensory loss</a:t>
            </a:r>
          </a:p>
          <a:p>
            <a:r>
              <a:rPr lang="en-US" sz="9600" dirty="0" smtClean="0"/>
              <a:t>Connect materials to support educators: </a:t>
            </a:r>
          </a:p>
          <a:p>
            <a:pPr lvl="1">
              <a:buFont typeface="Arial" pitchFamily="34" charset="0"/>
              <a:buChar char="•"/>
            </a:pPr>
            <a:r>
              <a:rPr lang="en-US" sz="9600" dirty="0" smtClean="0"/>
              <a:t>provide updates on in-service training and distance education opportunities</a:t>
            </a:r>
          </a:p>
          <a:p>
            <a:pPr lvl="1">
              <a:buFont typeface="Arial" pitchFamily="34" charset="0"/>
              <a:buChar char="•"/>
            </a:pPr>
            <a:r>
              <a:rPr lang="en-US" sz="9600" dirty="0" smtClean="0"/>
              <a:t>listings of resources and other information</a:t>
            </a:r>
            <a:endParaRPr lang="en-US" sz="9600" b="1" dirty="0" smtClean="0"/>
          </a:p>
          <a:p>
            <a:pPr>
              <a:buNone/>
            </a:pPr>
            <a:endParaRPr lang="en-US" sz="9600" b="1" dirty="0" smtClean="0"/>
          </a:p>
          <a:p>
            <a:pPr>
              <a:buNone/>
            </a:pPr>
            <a:r>
              <a:rPr lang="en-US" sz="9600" b="1" dirty="0" smtClean="0"/>
              <a:t>Deaf-Blind Services Project</a:t>
            </a:r>
          </a:p>
          <a:p>
            <a:r>
              <a:rPr lang="en-US" sz="9600" dirty="0" smtClean="0"/>
              <a:t>Improve the quality of educational services available to Indiana's infants, toddlers, children, and youth who are deaf-blind </a:t>
            </a:r>
            <a:r>
              <a:rPr lang="en-US" dirty="0" smtClean="0"/>
              <a:t/>
            </a:r>
            <a:br>
              <a:rPr lang="en-US" dirty="0" smtClean="0"/>
            </a:br>
            <a:endParaRPr lang="en-US" dirty="0" smtClean="0"/>
          </a:p>
        </p:txBody>
      </p:sp>
    </p:spTree>
    <p:extLst>
      <p:ext uri="{BB962C8B-B14F-4D97-AF65-F5344CB8AC3E}">
        <p14:creationId xmlns:p14="http://schemas.microsoft.com/office/powerpoint/2010/main" val="41716725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US" b="1" dirty="0"/>
              <a:t>ESEA FLEXIBILITY WAIVER</a:t>
            </a:r>
          </a:p>
        </p:txBody>
      </p:sp>
      <p:sp>
        <p:nvSpPr>
          <p:cNvPr id="4" name="Content Placeholder 3"/>
          <p:cNvSpPr>
            <a:spLocks noGrp="1"/>
          </p:cNvSpPr>
          <p:nvPr>
            <p:ph idx="1"/>
          </p:nvPr>
        </p:nvSpPr>
        <p:spPr>
          <a:xfrm>
            <a:off x="457200" y="1828800"/>
            <a:ext cx="8382000" cy="4648200"/>
          </a:xfrm>
        </p:spPr>
        <p:txBody>
          <a:bodyPr>
            <a:normAutofit fontScale="92500" lnSpcReduction="20000"/>
          </a:bodyPr>
          <a:lstStyle/>
          <a:p>
            <a:pPr marL="0" indent="0">
              <a:spcBef>
                <a:spcPts val="0"/>
              </a:spcBef>
              <a:spcAft>
                <a:spcPts val="1200"/>
              </a:spcAft>
              <a:buNone/>
            </a:pPr>
            <a:r>
              <a:rPr lang="en-US" dirty="0" smtClean="0"/>
              <a:t>What is it?</a:t>
            </a:r>
          </a:p>
          <a:p>
            <a:pPr>
              <a:spcBef>
                <a:spcPts val="0"/>
              </a:spcBef>
              <a:spcAft>
                <a:spcPts val="1200"/>
              </a:spcAft>
            </a:pPr>
            <a:r>
              <a:rPr lang="en-US" dirty="0" smtClean="0"/>
              <a:t>A waiver of specific ESEA (NCLB) requirements in exchange for plan for better outcomes</a:t>
            </a:r>
          </a:p>
          <a:p>
            <a:pPr>
              <a:spcBef>
                <a:spcPts val="0"/>
              </a:spcBef>
              <a:spcAft>
                <a:spcPts val="600"/>
              </a:spcAft>
            </a:pPr>
            <a:r>
              <a:rPr lang="en-US" dirty="0" smtClean="0"/>
              <a:t>SEA and LEAs gain flexibility to better </a:t>
            </a:r>
            <a:r>
              <a:rPr lang="en-US" dirty="0"/>
              <a:t>focus on improving student learning and increasing the quality of </a:t>
            </a:r>
            <a:r>
              <a:rPr lang="en-US" dirty="0" smtClean="0"/>
              <a:t>instruction  </a:t>
            </a:r>
          </a:p>
          <a:p>
            <a:r>
              <a:rPr lang="en-US" dirty="0" smtClean="0"/>
              <a:t>In exchange for flexibility, State must provide “rigorous </a:t>
            </a:r>
            <a:r>
              <a:rPr lang="en-US" dirty="0"/>
              <a:t>State-developed plans designed to improve educational outcomes for all students, close achievement gaps, increase equity, and improve the quality of </a:t>
            </a:r>
            <a:r>
              <a:rPr lang="en-US" dirty="0" smtClean="0"/>
              <a:t>instruction”</a:t>
            </a:r>
            <a:endParaRPr lang="en-US" dirty="0"/>
          </a:p>
        </p:txBody>
      </p:sp>
    </p:spTree>
    <p:extLst>
      <p:ext uri="{BB962C8B-B14F-4D97-AF65-F5344CB8AC3E}">
        <p14:creationId xmlns:p14="http://schemas.microsoft.com/office/powerpoint/2010/main" val="4011741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w="38100">
            <a:solidFill>
              <a:srgbClr val="92D050"/>
            </a:solidFill>
          </a:ln>
        </p:spPr>
        <p:txBody>
          <a:bodyPr/>
          <a:lstStyle/>
          <a:p>
            <a:r>
              <a:rPr lang="en-US" dirty="0"/>
              <a:t>	</a:t>
            </a:r>
            <a:r>
              <a:rPr lang="en-US" b="1" dirty="0" smtClean="0"/>
              <a:t>“Rigorous plans . . .”</a:t>
            </a:r>
            <a:endParaRPr lang="en-US" b="1" dirty="0"/>
          </a:p>
        </p:txBody>
      </p:sp>
      <p:sp>
        <p:nvSpPr>
          <p:cNvPr id="3" name="Content Placeholder 2"/>
          <p:cNvSpPr>
            <a:spLocks noGrp="1"/>
          </p:cNvSpPr>
          <p:nvPr>
            <p:ph idx="1"/>
          </p:nvPr>
        </p:nvSpPr>
        <p:spPr>
          <a:xfrm>
            <a:off x="304800" y="1295400"/>
            <a:ext cx="8458200" cy="4953000"/>
          </a:xfrm>
        </p:spPr>
        <p:txBody>
          <a:bodyPr>
            <a:noAutofit/>
          </a:bodyPr>
          <a:lstStyle/>
          <a:p>
            <a:pPr>
              <a:spcBef>
                <a:spcPts val="0"/>
              </a:spcBef>
              <a:spcAft>
                <a:spcPts val="1200"/>
              </a:spcAft>
            </a:pPr>
            <a:r>
              <a:rPr lang="en-US" sz="2800" dirty="0" smtClean="0"/>
              <a:t>College and career ready expectations for </a:t>
            </a:r>
            <a:r>
              <a:rPr lang="en-US" sz="2800" b="1" dirty="0" smtClean="0"/>
              <a:t>ALL</a:t>
            </a:r>
            <a:r>
              <a:rPr lang="en-US" sz="2800" dirty="0" smtClean="0"/>
              <a:t> students</a:t>
            </a:r>
          </a:p>
          <a:p>
            <a:pPr>
              <a:spcBef>
                <a:spcPts val="0"/>
              </a:spcBef>
            </a:pPr>
            <a:r>
              <a:rPr lang="en-US" sz="2800" dirty="0" smtClean="0"/>
              <a:t>Statewide assessments </a:t>
            </a:r>
          </a:p>
          <a:p>
            <a:pPr lvl="1">
              <a:spcBef>
                <a:spcPts val="0"/>
              </a:spcBef>
            </a:pPr>
            <a:r>
              <a:rPr lang="en-US" sz="2400" dirty="0"/>
              <a:t>A</a:t>
            </a:r>
            <a:r>
              <a:rPr lang="en-US" sz="2400" dirty="0" smtClean="0"/>
              <a:t>ligned to CCR standards</a:t>
            </a:r>
          </a:p>
          <a:p>
            <a:pPr lvl="1">
              <a:spcBef>
                <a:spcPts val="0"/>
              </a:spcBef>
              <a:spcAft>
                <a:spcPts val="600"/>
              </a:spcAft>
            </a:pPr>
            <a:r>
              <a:rPr lang="en-US" sz="2400" dirty="0"/>
              <a:t>M</a:t>
            </a:r>
            <a:r>
              <a:rPr lang="en-US" sz="2400" dirty="0" smtClean="0"/>
              <a:t>easure student growth</a:t>
            </a:r>
          </a:p>
          <a:p>
            <a:pPr marL="341313" lvl="1">
              <a:buFont typeface="Arial" panose="020B0604020202020204" pitchFamily="34" charset="0"/>
              <a:buChar char="•"/>
            </a:pPr>
            <a:r>
              <a:rPr lang="en-US" dirty="0" smtClean="0"/>
              <a:t>Differentiated recognition, accountability, and support for all LEAs</a:t>
            </a:r>
          </a:p>
          <a:p>
            <a:pPr lvl="1">
              <a:spcBef>
                <a:spcPts val="0"/>
              </a:spcBef>
            </a:pPr>
            <a:r>
              <a:rPr lang="en-US" sz="2400" dirty="0" smtClean="0"/>
              <a:t>Student achievement</a:t>
            </a:r>
          </a:p>
          <a:p>
            <a:pPr lvl="1">
              <a:spcBef>
                <a:spcPts val="0"/>
              </a:spcBef>
            </a:pPr>
            <a:r>
              <a:rPr lang="en-US" sz="2400" dirty="0"/>
              <a:t>Graduation </a:t>
            </a:r>
            <a:r>
              <a:rPr lang="en-US" sz="2400" dirty="0" smtClean="0"/>
              <a:t>rates</a:t>
            </a:r>
          </a:p>
          <a:p>
            <a:pPr lvl="1">
              <a:spcBef>
                <a:spcPts val="0"/>
              </a:spcBef>
            </a:pPr>
            <a:r>
              <a:rPr lang="en-US" sz="2400" dirty="0" smtClean="0"/>
              <a:t>School performance</a:t>
            </a:r>
            <a:endParaRPr lang="en-US" sz="2400" dirty="0"/>
          </a:p>
          <a:p>
            <a:pPr marL="401638" lvl="2" indent="-346075"/>
            <a:r>
              <a:rPr lang="en-US" sz="2800" dirty="0" smtClean="0"/>
              <a:t>Supporting Effective Instruction and Leadership</a:t>
            </a:r>
          </a:p>
          <a:p>
            <a:pPr marL="858838" lvl="3" indent="-346075"/>
            <a:r>
              <a:rPr lang="en-US" sz="2400" dirty="0" smtClean="0"/>
              <a:t>Teacher and principal evaluation and support systems</a:t>
            </a:r>
          </a:p>
        </p:txBody>
      </p:sp>
    </p:spTree>
    <p:extLst>
      <p:ext uri="{BB962C8B-B14F-4D97-AF65-F5344CB8AC3E}">
        <p14:creationId xmlns:p14="http://schemas.microsoft.com/office/powerpoint/2010/main" val="26349172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normAutofit fontScale="90000"/>
          </a:bodyPr>
          <a:lstStyle/>
          <a:p>
            <a:r>
              <a:rPr lang="en-US" b="1" dirty="0" smtClean="0"/>
              <a:t>COLLEGE AND CAREER READY STANDARDS</a:t>
            </a:r>
            <a:endParaRPr lang="en-US" b="1" dirty="0"/>
          </a:p>
        </p:txBody>
      </p:sp>
      <p:sp>
        <p:nvSpPr>
          <p:cNvPr id="3" name="Content Placeholder 2"/>
          <p:cNvSpPr>
            <a:spLocks noGrp="1"/>
          </p:cNvSpPr>
          <p:nvPr>
            <p:ph idx="1"/>
          </p:nvPr>
        </p:nvSpPr>
        <p:spPr/>
        <p:txBody>
          <a:bodyPr>
            <a:normAutofit fontScale="92500" lnSpcReduction="10000"/>
          </a:bodyPr>
          <a:lstStyle/>
          <a:p>
            <a:r>
              <a:rPr lang="en-US" altLang="en-US" dirty="0" smtClean="0"/>
              <a:t>During the 2013 session, the General Assembly passed Public Law 286</a:t>
            </a:r>
          </a:p>
          <a:p>
            <a:r>
              <a:rPr lang="en-US" altLang="en-US" dirty="0" smtClean="0"/>
              <a:t>This new law, </a:t>
            </a:r>
            <a:r>
              <a:rPr lang="en-US" altLang="en-US" u="sng" dirty="0" smtClean="0"/>
              <a:t>Indiana Code 20-19-2-14.5</a:t>
            </a:r>
            <a:r>
              <a:rPr lang="en-US" altLang="en-US" dirty="0" smtClean="0"/>
              <a:t>, established the timeline for the review and adoption of new K-12 academic standards</a:t>
            </a:r>
          </a:p>
          <a:p>
            <a:r>
              <a:rPr lang="en-US" altLang="en-US" dirty="0" smtClean="0"/>
              <a:t>The new law outlined a rigorous review of all aspects of K-12 academic standards for E/LA and mathematics</a:t>
            </a:r>
          </a:p>
          <a:p>
            <a:r>
              <a:rPr lang="en-US" dirty="0" smtClean="0"/>
              <a:t>Adopted by the State Board April 2014 (earlier than July 1, 2014 deadline)</a:t>
            </a:r>
          </a:p>
          <a:p>
            <a:endParaRPr lang="en-US" altLang="en-US" dirty="0" smtClean="0"/>
          </a:p>
          <a:p>
            <a:endParaRPr lang="en-US" dirty="0" smtClean="0"/>
          </a:p>
        </p:txBody>
      </p:sp>
    </p:spTree>
    <p:extLst>
      <p:ext uri="{BB962C8B-B14F-4D97-AF65-F5344CB8AC3E}">
        <p14:creationId xmlns:p14="http://schemas.microsoft.com/office/powerpoint/2010/main" val="181137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w="38100">
            <a:solidFill>
              <a:srgbClr val="92D050"/>
            </a:solidFill>
          </a:ln>
        </p:spPr>
        <p:txBody>
          <a:bodyPr/>
          <a:lstStyle/>
          <a:p>
            <a:r>
              <a:rPr lang="en-US" b="1" dirty="0" smtClean="0"/>
              <a:t>STATEWIDE ASSESSMENTS </a:t>
            </a:r>
            <a:endParaRPr lang="en-US" b="1"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spcBef>
                <a:spcPts val="0"/>
              </a:spcBef>
              <a:spcAft>
                <a:spcPts val="1200"/>
              </a:spcAft>
            </a:pPr>
            <a:r>
              <a:rPr lang="en-US" dirty="0" smtClean="0"/>
              <a:t>Will be aligned to new college and career ready 2014 Indiana Academic Standards </a:t>
            </a:r>
          </a:p>
          <a:p>
            <a:pPr>
              <a:spcBef>
                <a:spcPts val="0"/>
              </a:spcBef>
              <a:spcAft>
                <a:spcPts val="1200"/>
              </a:spcAft>
            </a:pPr>
            <a:r>
              <a:rPr lang="en-US" dirty="0" smtClean="0"/>
              <a:t>ISTEP+</a:t>
            </a:r>
          </a:p>
          <a:p>
            <a:pPr lvl="1">
              <a:spcBef>
                <a:spcPts val="0"/>
              </a:spcBef>
              <a:spcAft>
                <a:spcPts val="1200"/>
              </a:spcAft>
            </a:pPr>
            <a:r>
              <a:rPr lang="en-US" dirty="0" smtClean="0"/>
              <a:t>New E/LA and Math ISTEP+ assessments are being developed</a:t>
            </a:r>
          </a:p>
          <a:p>
            <a:pPr lvl="1">
              <a:spcBef>
                <a:spcPts val="0"/>
              </a:spcBef>
              <a:spcAft>
                <a:spcPts val="1200"/>
              </a:spcAft>
            </a:pPr>
            <a:r>
              <a:rPr lang="en-US" dirty="0" smtClean="0"/>
              <a:t>Science and Social Studies won’t change</a:t>
            </a:r>
          </a:p>
          <a:p>
            <a:pPr>
              <a:spcBef>
                <a:spcPts val="0"/>
              </a:spcBef>
            </a:pPr>
            <a:r>
              <a:rPr lang="en-US" dirty="0" smtClean="0"/>
              <a:t>New alternate assessment (NCSC)</a:t>
            </a:r>
          </a:p>
          <a:p>
            <a:pPr lvl="1">
              <a:spcBef>
                <a:spcPts val="0"/>
              </a:spcBef>
              <a:spcAft>
                <a:spcPts val="1200"/>
              </a:spcAft>
            </a:pPr>
            <a:r>
              <a:rPr lang="en-US" dirty="0" smtClean="0"/>
              <a:t>Two pilots</a:t>
            </a:r>
          </a:p>
          <a:p>
            <a:pPr>
              <a:spcBef>
                <a:spcPts val="0"/>
              </a:spcBef>
              <a:spcAft>
                <a:spcPts val="1200"/>
              </a:spcAft>
            </a:pPr>
            <a:r>
              <a:rPr lang="en-US" dirty="0" smtClean="0"/>
              <a:t>IMAST no longer available-transition webinar series online</a:t>
            </a:r>
          </a:p>
          <a:p>
            <a:r>
              <a:rPr lang="en-US" dirty="0" smtClean="0"/>
              <a:t>Administered in Spring 2015</a:t>
            </a:r>
            <a:endParaRPr lang="en-US" dirty="0"/>
          </a:p>
        </p:txBody>
      </p:sp>
    </p:spTree>
    <p:extLst>
      <p:ext uri="{BB962C8B-B14F-4D97-AF65-F5344CB8AC3E}">
        <p14:creationId xmlns:p14="http://schemas.microsoft.com/office/powerpoint/2010/main" val="37378431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normAutofit fontScale="90000"/>
          </a:bodyPr>
          <a:lstStyle/>
          <a:p>
            <a:r>
              <a:rPr lang="en-US" b="1" dirty="0" smtClean="0"/>
              <a:t>What does this mean for students with disabilities?</a:t>
            </a:r>
            <a:endParaRPr lang="en-US" b="1" dirty="0"/>
          </a:p>
        </p:txBody>
      </p:sp>
      <p:sp>
        <p:nvSpPr>
          <p:cNvPr id="3" name="Content Placeholder 2"/>
          <p:cNvSpPr>
            <a:spLocks noGrp="1"/>
          </p:cNvSpPr>
          <p:nvPr>
            <p:ph idx="1"/>
          </p:nvPr>
        </p:nvSpPr>
        <p:spPr/>
        <p:txBody>
          <a:bodyPr/>
          <a:lstStyle/>
          <a:p>
            <a:r>
              <a:rPr lang="en-US" dirty="0" smtClean="0"/>
              <a:t>Need to ensure a smooth transition in instructing and assessing students on the new college and career ready 2014 Indiana Academic Standards</a:t>
            </a:r>
          </a:p>
          <a:p>
            <a:pPr lvl="1"/>
            <a:r>
              <a:rPr lang="en-US" dirty="0" smtClean="0"/>
              <a:t>Universal design for learning</a:t>
            </a:r>
          </a:p>
          <a:p>
            <a:pPr lvl="1"/>
            <a:r>
              <a:rPr lang="en-US" dirty="0" smtClean="0"/>
              <a:t>Accommodations</a:t>
            </a:r>
          </a:p>
          <a:p>
            <a:pPr lvl="1"/>
            <a:r>
              <a:rPr lang="en-US" dirty="0" smtClean="0"/>
              <a:t>Assistive Technology</a:t>
            </a:r>
          </a:p>
          <a:p>
            <a:pPr lvl="1"/>
            <a:r>
              <a:rPr lang="en-US" dirty="0" smtClean="0"/>
              <a:t>IEP goals aligned to new standards</a:t>
            </a:r>
          </a:p>
          <a:p>
            <a:endParaRPr lang="en-US" dirty="0" smtClean="0"/>
          </a:p>
          <a:p>
            <a:endParaRPr lang="en-US" dirty="0"/>
          </a:p>
        </p:txBody>
      </p:sp>
    </p:spTree>
    <p:extLst>
      <p:ext uri="{BB962C8B-B14F-4D97-AF65-F5344CB8AC3E}">
        <p14:creationId xmlns:p14="http://schemas.microsoft.com/office/powerpoint/2010/main" val="20587529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w="38100">
            <a:solidFill>
              <a:srgbClr val="92D050"/>
            </a:solidFill>
          </a:ln>
        </p:spPr>
        <p:txBody>
          <a:bodyPr/>
          <a:lstStyle/>
          <a:p>
            <a:r>
              <a:rPr lang="en-US" b="1" dirty="0" smtClean="0"/>
              <a:t>Special Education Resources</a:t>
            </a:r>
            <a:endParaRPr lang="en-US" b="1" dirty="0"/>
          </a:p>
        </p:txBody>
      </p:sp>
      <p:sp>
        <p:nvSpPr>
          <p:cNvPr id="3" name="Content Placeholder 2"/>
          <p:cNvSpPr>
            <a:spLocks noGrp="1"/>
          </p:cNvSpPr>
          <p:nvPr>
            <p:ph idx="1"/>
          </p:nvPr>
        </p:nvSpPr>
        <p:spPr>
          <a:xfrm>
            <a:off x="609600" y="1447800"/>
            <a:ext cx="7924800" cy="4678363"/>
          </a:xfrm>
        </p:spPr>
        <p:txBody>
          <a:bodyPr>
            <a:normAutofit fontScale="85000" lnSpcReduction="10000"/>
          </a:bodyPr>
          <a:lstStyle/>
          <a:p>
            <a:pPr>
              <a:spcBef>
                <a:spcPts val="0"/>
              </a:spcBef>
              <a:spcAft>
                <a:spcPts val="1200"/>
              </a:spcAft>
            </a:pPr>
            <a:r>
              <a:rPr lang="en-US" dirty="0" smtClean="0"/>
              <a:t>Online Needs survey for special education teachers and administrators (available 7/31/14)</a:t>
            </a:r>
          </a:p>
          <a:p>
            <a:pPr>
              <a:spcBef>
                <a:spcPts val="0"/>
              </a:spcBef>
              <a:spcAft>
                <a:spcPts val="1200"/>
              </a:spcAft>
            </a:pPr>
            <a:r>
              <a:rPr lang="en-US" dirty="0" smtClean="0"/>
              <a:t>Online Communities of Practice (3 Special Education Communities)</a:t>
            </a:r>
          </a:p>
          <a:p>
            <a:pPr>
              <a:spcBef>
                <a:spcPts val="0"/>
              </a:spcBef>
              <a:spcAft>
                <a:spcPts val="1200"/>
              </a:spcAft>
            </a:pPr>
            <a:r>
              <a:rPr lang="en-US" dirty="0" smtClean="0"/>
              <a:t>Resources on IDOE hub page (all educators)</a:t>
            </a:r>
          </a:p>
          <a:p>
            <a:pPr>
              <a:spcBef>
                <a:spcPts val="0"/>
              </a:spcBef>
              <a:spcAft>
                <a:spcPts val="1200"/>
              </a:spcAft>
            </a:pPr>
            <a:r>
              <a:rPr lang="en-US" dirty="0" smtClean="0"/>
              <a:t>Summer eLearning Conferences (all educators)</a:t>
            </a:r>
          </a:p>
          <a:p>
            <a:pPr>
              <a:spcBef>
                <a:spcPts val="0"/>
              </a:spcBef>
              <a:spcAft>
                <a:spcPts val="1200"/>
              </a:spcAft>
            </a:pPr>
            <a:r>
              <a:rPr lang="en-US" dirty="0" smtClean="0"/>
              <a:t>Project SUCCESS summer trainings</a:t>
            </a:r>
          </a:p>
          <a:p>
            <a:pPr>
              <a:spcBef>
                <a:spcPts val="0"/>
              </a:spcBef>
              <a:spcAft>
                <a:spcPts val="1200"/>
              </a:spcAft>
            </a:pPr>
            <a:r>
              <a:rPr lang="en-US" dirty="0" smtClean="0"/>
              <a:t>Statewide Assessment Resource Guide and Toolkit</a:t>
            </a:r>
          </a:p>
          <a:p>
            <a:r>
              <a:rPr lang="en-US" dirty="0" smtClean="0"/>
              <a:t>IMAST Webinars </a:t>
            </a:r>
            <a:endParaRPr lang="en-US" dirty="0"/>
          </a:p>
        </p:txBody>
      </p:sp>
    </p:spTree>
    <p:extLst>
      <p:ext uri="{BB962C8B-B14F-4D97-AF65-F5344CB8AC3E}">
        <p14:creationId xmlns:p14="http://schemas.microsoft.com/office/powerpoint/2010/main" val="25688523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normAutofit/>
          </a:bodyPr>
          <a:lstStyle/>
          <a:p>
            <a:r>
              <a:rPr lang="en-US" b="1" dirty="0" smtClean="0"/>
              <a:t>General Resources</a:t>
            </a:r>
            <a:endParaRPr lang="en-US" b="1" dirty="0"/>
          </a:p>
        </p:txBody>
      </p:sp>
      <p:sp>
        <p:nvSpPr>
          <p:cNvPr id="3" name="Content Placeholder 2"/>
          <p:cNvSpPr>
            <a:spLocks noGrp="1"/>
          </p:cNvSpPr>
          <p:nvPr>
            <p:ph idx="1"/>
          </p:nvPr>
        </p:nvSpPr>
        <p:spPr>
          <a:xfrm>
            <a:off x="457200" y="1752600"/>
            <a:ext cx="8229600" cy="4373563"/>
          </a:xfrm>
        </p:spPr>
        <p:txBody>
          <a:bodyPr/>
          <a:lstStyle/>
          <a:p>
            <a:pPr marL="0" indent="0">
              <a:spcBef>
                <a:spcPts val="0"/>
              </a:spcBef>
              <a:spcAft>
                <a:spcPts val="600"/>
              </a:spcAft>
              <a:buNone/>
            </a:pPr>
            <a:r>
              <a:rPr lang="en-US" dirty="0" smtClean="0"/>
              <a:t>General Supports from IDOE</a:t>
            </a:r>
          </a:p>
          <a:p>
            <a:pPr marL="688975">
              <a:spcBef>
                <a:spcPts val="0"/>
              </a:spcBef>
              <a:spcAft>
                <a:spcPts val="1200"/>
              </a:spcAft>
            </a:pPr>
            <a:r>
              <a:rPr lang="en-US" dirty="0" smtClean="0"/>
              <a:t>Standards correlations</a:t>
            </a:r>
          </a:p>
          <a:p>
            <a:pPr marL="688975">
              <a:spcBef>
                <a:spcPts val="0"/>
              </a:spcBef>
              <a:spcAft>
                <a:spcPts val="1200"/>
              </a:spcAft>
            </a:pPr>
            <a:r>
              <a:rPr lang="en-US" dirty="0" smtClean="0"/>
              <a:t>Instructional and assessment guidance</a:t>
            </a:r>
          </a:p>
          <a:p>
            <a:pPr marL="688975">
              <a:spcBef>
                <a:spcPts val="0"/>
              </a:spcBef>
              <a:spcAft>
                <a:spcPts val="1200"/>
              </a:spcAft>
            </a:pPr>
            <a:r>
              <a:rPr lang="en-US" dirty="0" smtClean="0"/>
              <a:t>Teacher resource guides</a:t>
            </a:r>
          </a:p>
          <a:p>
            <a:pPr marL="688975">
              <a:spcBef>
                <a:spcPts val="0"/>
              </a:spcBef>
              <a:spcAft>
                <a:spcPts val="1200"/>
              </a:spcAft>
            </a:pPr>
            <a:r>
              <a:rPr lang="en-US" dirty="0" smtClean="0"/>
              <a:t>Online Communities of Practice</a:t>
            </a:r>
          </a:p>
          <a:p>
            <a:pPr marL="688975"/>
            <a:r>
              <a:rPr lang="en-US" dirty="0" smtClean="0">
                <a:hlinkClick r:id="rId2"/>
              </a:rPr>
              <a:t>http://www.doe.in.gov.standards</a:t>
            </a:r>
            <a:endParaRPr lang="en-US" dirty="0" smtClean="0"/>
          </a:p>
          <a:p>
            <a:pPr marL="0" indent="0">
              <a:buNone/>
            </a:pPr>
            <a:endParaRPr lang="en-US" dirty="0"/>
          </a:p>
        </p:txBody>
      </p:sp>
    </p:spTree>
    <p:extLst>
      <p:ext uri="{BB962C8B-B14F-4D97-AF65-F5344CB8AC3E}">
        <p14:creationId xmlns:p14="http://schemas.microsoft.com/office/powerpoint/2010/main" val="10196769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129</a:t>
            </a:fld>
            <a:endParaRPr lang="en-US" dirty="0"/>
          </a:p>
        </p:txBody>
      </p:sp>
      <p:sp>
        <p:nvSpPr>
          <p:cNvPr id="5" name="Title 1"/>
          <p:cNvSpPr txBox="1">
            <a:spLocks noGrp="1"/>
          </p:cNvSpPr>
          <p:nvPr>
            <p:ph type="title"/>
          </p:nvPr>
        </p:nvSpPr>
        <p:spPr>
          <a:xfrm>
            <a:off x="457200" y="274638"/>
            <a:ext cx="8229600" cy="715962"/>
          </a:xfrm>
          <a:prstGeom prst="rect">
            <a:avLst/>
          </a:prstGeom>
          <a:ln w="38100">
            <a:solidFill>
              <a:srgbClr val="92D050"/>
            </a:solidFill>
          </a:ln>
        </p:spPr>
        <p:txBody>
          <a:bodyPr vert="horz" lIns="91440" tIns="45720" rIns="91440" bIns="45720" rtlCol="0" anchor="ctr">
            <a:normAutofit fontScale="90000"/>
          </a:bodyPr>
          <a:lstStyle/>
          <a:p>
            <a:r>
              <a:rPr lang="en-US" b="1" dirty="0" smtClean="0"/>
              <a:t>Complaints, Mediation, Due Process</a:t>
            </a:r>
            <a:endParaRPr lang="en-US" b="1" dirty="0"/>
          </a:p>
        </p:txBody>
      </p:sp>
      <p:sp>
        <p:nvSpPr>
          <p:cNvPr id="6" name="Content Placeholder 2"/>
          <p:cNvSpPr>
            <a:spLocks noGrp="1"/>
          </p:cNvSpPr>
          <p:nvPr>
            <p:ph idx="1"/>
          </p:nvPr>
        </p:nvSpPr>
        <p:spPr>
          <a:xfrm>
            <a:off x="457200" y="1524000"/>
            <a:ext cx="8229600" cy="464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6263" indent="-347663">
              <a:spcAft>
                <a:spcPts val="1200"/>
              </a:spcAft>
              <a:buNone/>
            </a:pPr>
            <a:r>
              <a:rPr lang="en-US" sz="3000" b="1" dirty="0" smtClean="0"/>
              <a:t>A complaint . . </a:t>
            </a:r>
            <a:r>
              <a:rPr lang="en-US" sz="3000" dirty="0" smtClean="0"/>
              <a:t>.</a:t>
            </a:r>
          </a:p>
          <a:p>
            <a:pPr marL="576263" indent="-347663">
              <a:spcAft>
                <a:spcPts val="1200"/>
              </a:spcAft>
              <a:buFont typeface="Wingdings" pitchFamily="2" charset="2"/>
              <a:buChar char="§"/>
            </a:pPr>
            <a:r>
              <a:rPr lang="en-US" sz="3000" dirty="0" smtClean="0"/>
              <a:t>May be filed by anyone (not just a parent)</a:t>
            </a:r>
          </a:p>
          <a:p>
            <a:pPr marL="576263" indent="-347663">
              <a:buFont typeface="Wingdings" pitchFamily="2" charset="2"/>
              <a:buChar char="§"/>
            </a:pPr>
            <a:r>
              <a:rPr lang="en-US" sz="3000" dirty="0" smtClean="0"/>
              <a:t>Alleges that the School is not complying with:</a:t>
            </a:r>
          </a:p>
          <a:p>
            <a:pPr marL="914400">
              <a:spcBef>
                <a:spcPts val="0"/>
              </a:spcBef>
              <a:tabLst>
                <a:tab pos="457200" algn="l"/>
                <a:tab pos="640080" algn="l"/>
              </a:tabLst>
            </a:pPr>
            <a:r>
              <a:rPr lang="en-US" sz="3000" dirty="0" smtClean="0"/>
              <a:t>State/federal special education or related requirements</a:t>
            </a:r>
          </a:p>
          <a:p>
            <a:pPr marL="914400">
              <a:spcBef>
                <a:spcPts val="0"/>
              </a:spcBef>
              <a:tabLst>
                <a:tab pos="457200" algn="l"/>
                <a:tab pos="640080" algn="l"/>
              </a:tabLst>
            </a:pPr>
            <a:r>
              <a:rPr lang="en-US" sz="3000" dirty="0" smtClean="0"/>
              <a:t>A signed mediation agreement</a:t>
            </a:r>
          </a:p>
          <a:p>
            <a:pPr marL="914400">
              <a:spcBef>
                <a:spcPts val="0"/>
              </a:spcBef>
              <a:tabLst>
                <a:tab pos="457200" algn="l"/>
                <a:tab pos="640080" algn="l"/>
              </a:tabLst>
            </a:pPr>
            <a:r>
              <a:rPr lang="en-US" sz="3000" dirty="0" smtClean="0"/>
              <a:t>A signed resolution agreement </a:t>
            </a:r>
          </a:p>
          <a:p>
            <a:pPr marL="914400">
              <a:spcBef>
                <a:spcPts val="0"/>
              </a:spcBef>
              <a:spcAft>
                <a:spcPts val="1200"/>
              </a:spcAft>
              <a:tabLst>
                <a:tab pos="457200" algn="l"/>
                <a:tab pos="640080" algn="l"/>
              </a:tabLst>
            </a:pPr>
            <a:r>
              <a:rPr lang="en-US" sz="3000" dirty="0" smtClean="0"/>
              <a:t>A hearing officer’s orders</a:t>
            </a:r>
          </a:p>
          <a:p>
            <a:pPr marL="576263" indent="-347663">
              <a:buFont typeface="Wingdings" pitchFamily="2" charset="2"/>
              <a:buChar char="§"/>
            </a:pPr>
            <a:r>
              <a:rPr lang="en-US" sz="3000" dirty="0" smtClean="0"/>
              <a:t>May involve one student or group of students</a:t>
            </a:r>
          </a:p>
          <a:p>
            <a:endParaRPr lang="en-US" dirty="0" smtClean="0"/>
          </a:p>
          <a:p>
            <a:endParaRPr lang="en-US" dirty="0"/>
          </a:p>
        </p:txBody>
      </p:sp>
    </p:spTree>
    <p:extLst>
      <p:ext uri="{BB962C8B-B14F-4D97-AF65-F5344CB8AC3E}">
        <p14:creationId xmlns:p14="http://schemas.microsoft.com/office/powerpoint/2010/main" val="88496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068763"/>
          </a:xfrm>
        </p:spPr>
        <p:txBody>
          <a:bodyPr>
            <a:normAutofit/>
          </a:bodyPr>
          <a:lstStyle/>
          <a:p>
            <a:pPr>
              <a:buNone/>
            </a:pPr>
            <a:r>
              <a:rPr lang="en-US" dirty="0"/>
              <a:t>Three factors:</a:t>
            </a:r>
          </a:p>
          <a:p>
            <a:pPr marL="514350" indent="-514350">
              <a:buAutoNum type="arabicPeriod"/>
            </a:pPr>
            <a:r>
              <a:rPr lang="en-US" u="sng" dirty="0"/>
              <a:t>Base Payment</a:t>
            </a:r>
            <a:r>
              <a:rPr lang="en-US" dirty="0"/>
              <a:t>  </a:t>
            </a:r>
            <a:r>
              <a:rPr lang="en-US" dirty="0" smtClean="0"/>
              <a:t>(Foundational child </a:t>
            </a:r>
            <a:r>
              <a:rPr lang="en-US" dirty="0"/>
              <a:t>count X 75% of </a:t>
            </a:r>
            <a:r>
              <a:rPr lang="en-US" dirty="0" smtClean="0"/>
              <a:t>pass-through amount for that year)</a:t>
            </a:r>
            <a:endParaRPr lang="en-US" dirty="0"/>
          </a:p>
          <a:p>
            <a:pPr marL="514350" indent="-514350">
              <a:buAutoNum type="arabicPeriod"/>
            </a:pPr>
            <a:r>
              <a:rPr lang="en-US" u="sng" dirty="0"/>
              <a:t>Census</a:t>
            </a:r>
            <a:r>
              <a:rPr lang="en-US" dirty="0"/>
              <a:t> (85% of </a:t>
            </a:r>
            <a:r>
              <a:rPr lang="en-US" dirty="0" smtClean="0"/>
              <a:t>remaining </a:t>
            </a:r>
            <a:r>
              <a:rPr lang="en-US" dirty="0"/>
              <a:t>allocation after subtracting Base Amount)</a:t>
            </a:r>
          </a:p>
          <a:p>
            <a:pPr marL="514350" indent="-514350">
              <a:buAutoNum type="arabicPeriod"/>
            </a:pPr>
            <a:r>
              <a:rPr lang="en-US" u="sng" dirty="0"/>
              <a:t>Poverty</a:t>
            </a:r>
            <a:r>
              <a:rPr lang="en-US" dirty="0"/>
              <a:t> (15% of remaining allocation after subtracting Base Amount)</a:t>
            </a:r>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13</a:t>
            </a:fld>
            <a:endParaRPr lang="en-US" dirty="0"/>
          </a:p>
        </p:txBody>
      </p:sp>
      <p:sp>
        <p:nvSpPr>
          <p:cNvPr id="5" name="Title 1"/>
          <p:cNvSpPr>
            <a:spLocks noGrp="1"/>
          </p:cNvSpPr>
          <p:nvPr>
            <p:ph type="title"/>
          </p:nvPr>
        </p:nvSpPr>
        <p:spPr>
          <a:xfrm>
            <a:off x="457200" y="274638"/>
            <a:ext cx="8229600" cy="944562"/>
          </a:xfrm>
          <a:ln w="38100">
            <a:solidFill>
              <a:srgbClr val="92D050"/>
            </a:solidFill>
          </a:ln>
        </p:spPr>
        <p:txBody>
          <a:bodyPr>
            <a:normAutofit/>
          </a:bodyPr>
          <a:lstStyle/>
          <a:p>
            <a:r>
              <a:rPr lang="en-US" b="1" dirty="0" smtClean="0"/>
              <a:t>Part B Federal Funding</a:t>
            </a:r>
            <a:endParaRPr lang="en-US" b="1" dirty="0"/>
          </a:p>
        </p:txBody>
      </p:sp>
      <p:sp>
        <p:nvSpPr>
          <p:cNvPr id="6" name="Title 1"/>
          <p:cNvSpPr txBox="1">
            <a:spLocks/>
          </p:cNvSpPr>
          <p:nvPr/>
        </p:nvSpPr>
        <p:spPr>
          <a:xfrm>
            <a:off x="152400" y="1447800"/>
            <a:ext cx="8229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mn-lt"/>
              </a:rPr>
              <a:t>How Funds are Allocated </a:t>
            </a:r>
            <a:r>
              <a:rPr lang="en-US" sz="2800" dirty="0" smtClean="0">
                <a:latin typeface="Arial Rounded MT Bold" pitchFamily="34" charset="0"/>
              </a:rPr>
              <a:t/>
            </a:r>
            <a:br>
              <a:rPr lang="en-US" sz="2800" dirty="0" smtClean="0">
                <a:latin typeface="Arial Rounded MT Bold" pitchFamily="34" charset="0"/>
              </a:rPr>
            </a:br>
            <a:endParaRPr lang="en-US" sz="2800" dirty="0">
              <a:latin typeface="Arial Rounded MT Bold" pitchFamily="34" charset="0"/>
            </a:endParaRPr>
          </a:p>
        </p:txBody>
      </p:sp>
    </p:spTree>
    <p:extLst>
      <p:ext uri="{BB962C8B-B14F-4D97-AF65-F5344CB8AC3E}">
        <p14:creationId xmlns:p14="http://schemas.microsoft.com/office/powerpoint/2010/main" val="366840392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130</a:t>
            </a:fld>
            <a:endParaRPr lang="en-US" dirty="0"/>
          </a:p>
        </p:txBody>
      </p:sp>
      <p:sp>
        <p:nvSpPr>
          <p:cNvPr id="5" name="Title 1"/>
          <p:cNvSpPr txBox="1">
            <a:spLocks noGrp="1"/>
          </p:cNvSpPr>
          <p:nvPr>
            <p:ph type="title"/>
          </p:nvPr>
        </p:nvSpPr>
        <p:spPr>
          <a:xfrm>
            <a:off x="228600" y="228600"/>
            <a:ext cx="8229600" cy="715962"/>
          </a:xfrm>
          <a:prstGeom prst="rect">
            <a:avLst/>
          </a:prstGeom>
          <a:ln w="38100">
            <a:solidFill>
              <a:srgbClr val="92D050"/>
            </a:solidFill>
          </a:ln>
        </p:spPr>
        <p:txBody>
          <a:bodyPr vert="horz" lIns="91440" tIns="45720" rIns="91440" bIns="45720" rtlCol="0" anchor="ctr">
            <a:normAutofit/>
          </a:bodyPr>
          <a:lstStyle/>
          <a:p>
            <a:r>
              <a:rPr lang="en-US" sz="4000" b="1" dirty="0" smtClean="0">
                <a:solidFill>
                  <a:prstClr val="black"/>
                </a:solidFill>
                <a:ea typeface="+mn-ea"/>
                <a:cs typeface="+mn-cs"/>
              </a:rPr>
              <a:t>Complaint Process</a:t>
            </a:r>
            <a:endParaRPr lang="en-US" sz="4000" b="1" dirty="0"/>
          </a:p>
        </p:txBody>
      </p:sp>
      <p:sp>
        <p:nvSpPr>
          <p:cNvPr id="6" name="Content Placeholder 2"/>
          <p:cNvSpPr>
            <a:spLocks noGrp="1"/>
          </p:cNvSpPr>
          <p:nvPr>
            <p:ph idx="1"/>
          </p:nvPr>
        </p:nvSpPr>
        <p:spPr>
          <a:xfrm>
            <a:off x="457200" y="1295400"/>
            <a:ext cx="8229600" cy="5257800"/>
          </a:xfrm>
          <a:prstGeom prst="rect">
            <a:avLst/>
          </a:prstGeom>
          <a:noFill/>
          <a:ln w="63500">
            <a:noFill/>
          </a:ln>
        </p:spPr>
        <p:txBody>
          <a:bodyPr vert="horz" lIns="91440" tIns="0" rIns="91440" bIns="45720" rtlCol="0" anchor="t" anchorCtr="1">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34000"/>
              </a:lnSpc>
              <a:spcBef>
                <a:spcPts val="0"/>
              </a:spcBef>
              <a:buNone/>
            </a:pPr>
            <a:endParaRPr lang="en-US" sz="5900" b="1" dirty="0" smtClean="0"/>
          </a:p>
          <a:p>
            <a:pPr marL="576263" lvl="0" indent="-347663">
              <a:lnSpc>
                <a:spcPct val="134000"/>
              </a:lnSpc>
              <a:spcBef>
                <a:spcPts val="0"/>
              </a:spcBef>
              <a:spcAft>
                <a:spcPts val="600"/>
              </a:spcAft>
            </a:pPr>
            <a:r>
              <a:rPr lang="en-US" sz="11200" dirty="0" smtClean="0"/>
              <a:t>Notification </a:t>
            </a:r>
          </a:p>
          <a:p>
            <a:pPr marL="576263" lvl="0" indent="-347663">
              <a:lnSpc>
                <a:spcPct val="134000"/>
              </a:lnSpc>
              <a:spcBef>
                <a:spcPts val="0"/>
              </a:spcBef>
              <a:spcAft>
                <a:spcPts val="600"/>
              </a:spcAft>
            </a:pPr>
            <a:r>
              <a:rPr lang="en-US" sz="11200" dirty="0" smtClean="0"/>
              <a:t>Opportunity  to resolve within first ten days</a:t>
            </a:r>
            <a:endParaRPr lang="en-US" sz="11200" dirty="0"/>
          </a:p>
          <a:p>
            <a:pPr marL="576263" indent="-347663">
              <a:lnSpc>
                <a:spcPct val="134000"/>
              </a:lnSpc>
              <a:spcBef>
                <a:spcPts val="0"/>
              </a:spcBef>
              <a:spcAft>
                <a:spcPts val="600"/>
              </a:spcAft>
            </a:pPr>
            <a:r>
              <a:rPr lang="en-US" sz="11200" dirty="0" smtClean="0"/>
              <a:t>If no response or resolution, investigation begins on </a:t>
            </a:r>
            <a:r>
              <a:rPr lang="en-US" sz="11200" dirty="0"/>
              <a:t>the 11</a:t>
            </a:r>
            <a:r>
              <a:rPr lang="en-US" sz="11200" baseline="30000" dirty="0"/>
              <a:t>th</a:t>
            </a:r>
            <a:r>
              <a:rPr lang="en-US" sz="11200" dirty="0"/>
              <a:t> </a:t>
            </a:r>
            <a:r>
              <a:rPr lang="en-US" sz="11200" dirty="0" smtClean="0"/>
              <a:t>day</a:t>
            </a:r>
            <a:endParaRPr lang="en-US" sz="11200" dirty="0"/>
          </a:p>
          <a:p>
            <a:pPr marL="576263" indent="-347663">
              <a:lnSpc>
                <a:spcPct val="134000"/>
              </a:lnSpc>
              <a:spcBef>
                <a:spcPts val="0"/>
              </a:spcBef>
              <a:spcAft>
                <a:spcPts val="600"/>
              </a:spcAft>
            </a:pPr>
            <a:r>
              <a:rPr lang="en-US" sz="11200" dirty="0" smtClean="0"/>
              <a:t>School submits documentation in response to allegations</a:t>
            </a:r>
            <a:endParaRPr lang="en-US" sz="11200" dirty="0"/>
          </a:p>
          <a:p>
            <a:pPr marL="576263" lvl="0" indent="-347663">
              <a:lnSpc>
                <a:spcPct val="134000"/>
              </a:lnSpc>
              <a:spcBef>
                <a:spcPts val="0"/>
              </a:spcBef>
              <a:spcAft>
                <a:spcPts val="600"/>
              </a:spcAft>
            </a:pPr>
            <a:r>
              <a:rPr lang="en-US" sz="11200" dirty="0"/>
              <a:t>Complaint report is issued by the 40</a:t>
            </a:r>
            <a:r>
              <a:rPr lang="en-US" sz="11200" baseline="30000" dirty="0"/>
              <a:t>th</a:t>
            </a:r>
            <a:r>
              <a:rPr lang="en-US" sz="11200" dirty="0"/>
              <a:t> day after </a:t>
            </a:r>
            <a:r>
              <a:rPr lang="en-US" sz="11200" dirty="0" smtClean="0"/>
              <a:t>receipt</a:t>
            </a:r>
          </a:p>
          <a:p>
            <a:pPr marL="576263" lvl="0" indent="-347663">
              <a:lnSpc>
                <a:spcPct val="134000"/>
              </a:lnSpc>
              <a:spcBef>
                <a:spcPts val="0"/>
              </a:spcBef>
              <a:spcAft>
                <a:spcPts val="600"/>
              </a:spcAft>
            </a:pPr>
            <a:r>
              <a:rPr lang="en-US" sz="11200" dirty="0" smtClean="0"/>
              <a:t>Opportunity for reconsideration by State Director </a:t>
            </a:r>
            <a:endParaRPr lang="en-US" sz="11200" dirty="0"/>
          </a:p>
        </p:txBody>
      </p:sp>
    </p:spTree>
    <p:extLst>
      <p:ext uri="{BB962C8B-B14F-4D97-AF65-F5344CB8AC3E}">
        <p14:creationId xmlns:p14="http://schemas.microsoft.com/office/powerpoint/2010/main" val="33854276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131</a:t>
            </a:fld>
            <a:endParaRPr lang="en-US" dirty="0"/>
          </a:p>
        </p:txBody>
      </p:sp>
      <p:sp>
        <p:nvSpPr>
          <p:cNvPr id="5" name="Title 1"/>
          <p:cNvSpPr txBox="1">
            <a:spLocks noGrp="1"/>
          </p:cNvSpPr>
          <p:nvPr>
            <p:ph type="title"/>
          </p:nvPr>
        </p:nvSpPr>
        <p:spPr>
          <a:xfrm>
            <a:off x="457200" y="274638"/>
            <a:ext cx="8229600" cy="639762"/>
          </a:xfrm>
          <a:prstGeom prst="rect">
            <a:avLst/>
          </a:prstGeom>
          <a:ln w="38100">
            <a:solidFill>
              <a:srgbClr val="92D050"/>
            </a:solidFill>
          </a:ln>
        </p:spPr>
        <p:txBody>
          <a:bodyPr vert="horz" lIns="91440" tIns="45720" rIns="91440" bIns="45720" rtlCol="0" anchor="ctr">
            <a:noAutofit/>
          </a:bodyPr>
          <a:lstStyle/>
          <a:p>
            <a:r>
              <a:rPr lang="en-US" sz="4000" b="1" dirty="0" smtClean="0">
                <a:solidFill>
                  <a:prstClr val="black"/>
                </a:solidFill>
                <a:ea typeface="+mn-ea"/>
                <a:cs typeface="+mn-cs"/>
              </a:rPr>
              <a:t>Complaint Investigation Report</a:t>
            </a:r>
            <a:endParaRPr lang="en-US" sz="4000" b="1" dirty="0"/>
          </a:p>
        </p:txBody>
      </p:sp>
      <p:sp>
        <p:nvSpPr>
          <p:cNvPr id="6" name="Content Placeholder 2"/>
          <p:cNvSpPr>
            <a:spLocks noGrp="1"/>
          </p:cNvSpPr>
          <p:nvPr>
            <p:ph idx="1"/>
          </p:nvPr>
        </p:nvSpPr>
        <p:spPr>
          <a:xfrm>
            <a:off x="457200" y="1219200"/>
            <a:ext cx="8229600" cy="5105400"/>
          </a:xfrm>
          <a:prstGeom prst="rect">
            <a:avLst/>
          </a:prstGeom>
        </p:spPr>
        <p:txBody>
          <a:bodyPr vert="horz" lIns="91440" tIns="45720" rIns="91440" bIns="45720" rtlCol="0" anchor="b">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b="1" dirty="0" smtClean="0"/>
          </a:p>
          <a:p>
            <a:pPr marL="0" indent="0">
              <a:buNone/>
            </a:pPr>
            <a:endParaRPr lang="en-US" sz="2600" b="1" dirty="0" smtClean="0"/>
          </a:p>
          <a:p>
            <a:pPr>
              <a:buNone/>
            </a:pPr>
            <a:r>
              <a:rPr lang="en-US" sz="2800" dirty="0" smtClean="0">
                <a:latin typeface="+mj-lt"/>
              </a:rPr>
              <a:t>Issue(s) identified</a:t>
            </a:r>
          </a:p>
          <a:p>
            <a:pPr lvl="1">
              <a:spcBef>
                <a:spcPts val="0"/>
              </a:spcBef>
              <a:spcAft>
                <a:spcPts val="1800"/>
              </a:spcAft>
            </a:pPr>
            <a:r>
              <a:rPr lang="en-US" i="1" dirty="0" smtClean="0">
                <a:solidFill>
                  <a:srgbClr val="FF0000"/>
                </a:solidFill>
              </a:rPr>
              <a:t>Did the School provide speech therapy as required?</a:t>
            </a:r>
          </a:p>
          <a:p>
            <a:pPr>
              <a:spcBef>
                <a:spcPts val="0"/>
              </a:spcBef>
              <a:buNone/>
            </a:pPr>
            <a:r>
              <a:rPr lang="en-US" sz="2800" dirty="0" smtClean="0"/>
              <a:t>Findings of Fact</a:t>
            </a:r>
          </a:p>
          <a:p>
            <a:pPr lvl="1">
              <a:spcBef>
                <a:spcPts val="0"/>
              </a:spcBef>
            </a:pPr>
            <a:r>
              <a:rPr lang="en-US" i="1" dirty="0" smtClean="0">
                <a:solidFill>
                  <a:srgbClr val="FF0000"/>
                </a:solidFill>
              </a:rPr>
              <a:t>The IEP required 20 minutes of therapy weekly.</a:t>
            </a:r>
          </a:p>
          <a:p>
            <a:pPr lvl="1">
              <a:spcBef>
                <a:spcPts val="0"/>
              </a:spcBef>
              <a:spcAft>
                <a:spcPts val="1800"/>
              </a:spcAft>
            </a:pPr>
            <a:r>
              <a:rPr lang="en-US" i="1" dirty="0" smtClean="0">
                <a:solidFill>
                  <a:srgbClr val="FF0000"/>
                </a:solidFill>
              </a:rPr>
              <a:t>The School provided 15 minutes of weekly therapy.</a:t>
            </a:r>
          </a:p>
          <a:p>
            <a:pPr>
              <a:spcBef>
                <a:spcPts val="0"/>
              </a:spcBef>
              <a:buNone/>
            </a:pPr>
            <a:r>
              <a:rPr lang="en-US" sz="2800" dirty="0" smtClean="0"/>
              <a:t>Conclusion(s)</a:t>
            </a:r>
          </a:p>
          <a:p>
            <a:pPr lvl="1">
              <a:spcBef>
                <a:spcPts val="0"/>
              </a:spcBef>
              <a:spcAft>
                <a:spcPts val="1800"/>
              </a:spcAft>
            </a:pPr>
            <a:r>
              <a:rPr lang="en-US" i="1" dirty="0" smtClean="0">
                <a:solidFill>
                  <a:srgbClr val="FF0000"/>
                </a:solidFill>
              </a:rPr>
              <a:t>The School did not provide therapy as required and a violation of 511 IAC 7-42-6 is found.</a:t>
            </a:r>
          </a:p>
          <a:p>
            <a:pPr>
              <a:spcBef>
                <a:spcPts val="0"/>
              </a:spcBef>
              <a:buNone/>
            </a:pPr>
            <a:r>
              <a:rPr lang="en-US" sz="2800" dirty="0" smtClean="0"/>
              <a:t>Corrective Action</a:t>
            </a:r>
          </a:p>
          <a:p>
            <a:pPr lvl="1">
              <a:spcBef>
                <a:spcPts val="0"/>
              </a:spcBef>
            </a:pPr>
            <a:r>
              <a:rPr lang="en-US" i="1" dirty="0" smtClean="0">
                <a:solidFill>
                  <a:srgbClr val="FF0000"/>
                </a:solidFill>
              </a:rPr>
              <a:t>The School will provide compensatory therapy services.</a:t>
            </a:r>
          </a:p>
          <a:p>
            <a:pPr>
              <a:buNone/>
            </a:pPr>
            <a:endParaRPr lang="en-US" dirty="0"/>
          </a:p>
        </p:txBody>
      </p:sp>
    </p:spTree>
    <p:extLst>
      <p:ext uri="{BB962C8B-B14F-4D97-AF65-F5344CB8AC3E}">
        <p14:creationId xmlns:p14="http://schemas.microsoft.com/office/powerpoint/2010/main" val="33854276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132</a:t>
            </a:fld>
            <a:endParaRPr lang="en-US" dirty="0"/>
          </a:p>
        </p:txBody>
      </p:sp>
      <p:sp>
        <p:nvSpPr>
          <p:cNvPr id="5" name="Title 1"/>
          <p:cNvSpPr txBox="1">
            <a:spLocks noGrp="1"/>
          </p:cNvSpPr>
          <p:nvPr>
            <p:ph type="title"/>
          </p:nvPr>
        </p:nvSpPr>
        <p:spPr>
          <a:xfrm>
            <a:off x="457200" y="304800"/>
            <a:ext cx="8229600" cy="792162"/>
          </a:xfrm>
          <a:prstGeom prst="rect">
            <a:avLst/>
          </a:prstGeom>
          <a:ln w="38100">
            <a:solidFill>
              <a:srgbClr val="92D050"/>
            </a:solidFill>
          </a:ln>
        </p:spPr>
        <p:txBody>
          <a:bodyPr vert="horz" lIns="91440" tIns="45720" rIns="91440" bIns="45720" rtlCol="0" anchor="ctr">
            <a:normAutofit/>
          </a:bodyPr>
          <a:lstStyle/>
          <a:p>
            <a:r>
              <a:rPr lang="en-US" sz="4000" b="1" dirty="0" smtClean="0"/>
              <a:t>Common Issues in Complaints</a:t>
            </a:r>
            <a:endParaRPr lang="en-US" sz="4000" b="1" dirty="0"/>
          </a:p>
        </p:txBody>
      </p:sp>
      <p:sp>
        <p:nvSpPr>
          <p:cNvPr id="6" name="Content Placeholder 2"/>
          <p:cNvSpPr>
            <a:spLocks noGrp="1"/>
          </p:cNvSpPr>
          <p:nvPr>
            <p:ph idx="1"/>
          </p:nvPr>
        </p:nvSpPr>
        <p:spPr>
          <a:xfrm>
            <a:off x="457200" y="1447800"/>
            <a:ext cx="8229600" cy="46783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90000"/>
              </a:lnSpc>
              <a:spcBef>
                <a:spcPts val="0"/>
              </a:spcBef>
              <a:buNone/>
              <a:tabLst>
                <a:tab pos="91440" algn="l"/>
                <a:tab pos="365760" algn="l"/>
              </a:tabLst>
            </a:pPr>
            <a:endParaRPr lang="en-US" sz="3500" b="1" dirty="0" smtClean="0"/>
          </a:p>
          <a:p>
            <a:pPr marL="228600" lvl="1" indent="-228600">
              <a:lnSpc>
                <a:spcPct val="90000"/>
              </a:lnSpc>
              <a:spcBef>
                <a:spcPts val="0"/>
              </a:spcBef>
              <a:buFont typeface="Arial" pitchFamily="34" charset="0"/>
              <a:buChar char="•"/>
            </a:pPr>
            <a:r>
              <a:rPr lang="en-US" sz="3500" dirty="0" smtClean="0"/>
              <a:t>Failing to implement the IEP as written</a:t>
            </a:r>
          </a:p>
          <a:p>
            <a:pPr marL="228600" lvl="1" indent="-228600">
              <a:lnSpc>
                <a:spcPct val="90000"/>
              </a:lnSpc>
              <a:spcBef>
                <a:spcPts val="0"/>
              </a:spcBef>
              <a:buNone/>
            </a:pPr>
            <a:endParaRPr lang="en-US" sz="3500" dirty="0" smtClean="0"/>
          </a:p>
          <a:p>
            <a:pPr marL="228600" lvl="1" indent="-228600">
              <a:lnSpc>
                <a:spcPct val="90000"/>
              </a:lnSpc>
              <a:spcBef>
                <a:spcPts val="0"/>
              </a:spcBef>
              <a:buNone/>
            </a:pPr>
            <a:endParaRPr lang="en-US" sz="3500" dirty="0" smtClean="0"/>
          </a:p>
          <a:p>
            <a:pPr marL="228600" lvl="1" indent="-228600">
              <a:lnSpc>
                <a:spcPct val="90000"/>
              </a:lnSpc>
              <a:spcBef>
                <a:spcPts val="0"/>
              </a:spcBef>
              <a:buFont typeface="Arial" pitchFamily="34" charset="0"/>
              <a:buChar char="•"/>
            </a:pPr>
            <a:r>
              <a:rPr lang="en-US" sz="3500" dirty="0" smtClean="0"/>
              <a:t>Failing to comply with case conference committee requirements</a:t>
            </a:r>
          </a:p>
          <a:p>
            <a:pPr marL="228600" lvl="1" indent="-228600">
              <a:lnSpc>
                <a:spcPct val="90000"/>
              </a:lnSpc>
              <a:spcBef>
                <a:spcPts val="0"/>
              </a:spcBef>
              <a:buNone/>
            </a:pPr>
            <a:endParaRPr lang="en-US" sz="3500" dirty="0" smtClean="0"/>
          </a:p>
          <a:p>
            <a:pPr marL="228600" lvl="1" indent="-228600">
              <a:lnSpc>
                <a:spcPct val="90000"/>
              </a:lnSpc>
              <a:spcBef>
                <a:spcPts val="0"/>
              </a:spcBef>
              <a:buFont typeface="Wingdings" pitchFamily="2" charset="2"/>
              <a:buChar char="§"/>
            </a:pPr>
            <a:endParaRPr lang="en-US" sz="3500" dirty="0" smtClean="0"/>
          </a:p>
          <a:p>
            <a:pPr marL="228600" lvl="1" indent="-228600">
              <a:lnSpc>
                <a:spcPct val="90000"/>
              </a:lnSpc>
              <a:spcBef>
                <a:spcPts val="0"/>
              </a:spcBef>
              <a:buFont typeface="Arial" pitchFamily="34" charset="0"/>
              <a:buChar char="•"/>
            </a:pPr>
            <a:r>
              <a:rPr lang="en-US" sz="3500" dirty="0" smtClean="0"/>
              <a:t>Failing to comply with evaluation requirements</a:t>
            </a:r>
          </a:p>
          <a:p>
            <a:pPr marL="228600" lvl="1" indent="-228600">
              <a:lnSpc>
                <a:spcPct val="90000"/>
              </a:lnSpc>
              <a:spcBef>
                <a:spcPts val="0"/>
              </a:spcBef>
              <a:buFont typeface="Wingdings" pitchFamily="2" charset="2"/>
              <a:buChar char="§"/>
            </a:pPr>
            <a:endParaRPr lang="en-US" sz="3500" dirty="0" smtClean="0"/>
          </a:p>
          <a:p>
            <a:pPr marL="228600" lvl="1" indent="-228600">
              <a:lnSpc>
                <a:spcPct val="90000"/>
              </a:lnSpc>
              <a:spcBef>
                <a:spcPts val="0"/>
              </a:spcBef>
              <a:buNone/>
            </a:pPr>
            <a:endParaRPr lang="en-US" sz="3500" dirty="0" smtClean="0"/>
          </a:p>
          <a:p>
            <a:pPr marL="228600" lvl="1" indent="-228600">
              <a:lnSpc>
                <a:spcPct val="90000"/>
              </a:lnSpc>
              <a:spcBef>
                <a:spcPts val="0"/>
              </a:spcBef>
              <a:buFont typeface="Arial" pitchFamily="34" charset="0"/>
              <a:buChar char="•"/>
            </a:pPr>
            <a:r>
              <a:rPr lang="en-US" sz="3500" dirty="0" smtClean="0"/>
              <a:t>Failing to include required information in the IEP		</a:t>
            </a:r>
          </a:p>
          <a:p>
            <a:pPr>
              <a:buNone/>
            </a:pPr>
            <a:endParaRPr lang="en-US" dirty="0"/>
          </a:p>
        </p:txBody>
      </p:sp>
    </p:spTree>
    <p:extLst>
      <p:ext uri="{BB962C8B-B14F-4D97-AF65-F5344CB8AC3E}">
        <p14:creationId xmlns:p14="http://schemas.microsoft.com/office/powerpoint/2010/main" val="33854276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133</a:t>
            </a:fld>
            <a:endParaRPr lang="en-US" dirty="0"/>
          </a:p>
        </p:txBody>
      </p:sp>
      <p:sp>
        <p:nvSpPr>
          <p:cNvPr id="5" name="Title 1"/>
          <p:cNvSpPr txBox="1">
            <a:spLocks noGrp="1"/>
          </p:cNvSpPr>
          <p:nvPr>
            <p:ph type="title"/>
          </p:nvPr>
        </p:nvSpPr>
        <p:spPr>
          <a:xfrm>
            <a:off x="457200" y="304800"/>
            <a:ext cx="8229600" cy="792162"/>
          </a:xfrm>
          <a:prstGeom prst="rect">
            <a:avLst/>
          </a:prstGeom>
          <a:ln w="38100">
            <a:solidFill>
              <a:srgbClr val="92D050"/>
            </a:solidFill>
          </a:ln>
        </p:spPr>
        <p:txBody>
          <a:bodyPr vert="horz" lIns="91440" tIns="45720" rIns="91440" bIns="45720" rtlCol="0" anchor="ctr">
            <a:normAutofit/>
          </a:bodyPr>
          <a:lstStyle/>
          <a:p>
            <a:r>
              <a:rPr lang="en-US" sz="4000" b="1" dirty="0" smtClean="0"/>
              <a:t>Mediation</a:t>
            </a:r>
            <a:endParaRPr lang="en-US" sz="4000" b="1" dirty="0"/>
          </a:p>
        </p:txBody>
      </p:sp>
      <p:sp>
        <p:nvSpPr>
          <p:cNvPr id="6" name="Content Placeholder 2"/>
          <p:cNvSpPr>
            <a:spLocks noGrp="1"/>
          </p:cNvSpPr>
          <p:nvPr>
            <p:ph idx="1"/>
          </p:nvPr>
        </p:nvSpPr>
        <p:spPr>
          <a:xfrm>
            <a:off x="457200" y="1600200"/>
            <a:ext cx="82296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0"/>
              </a:spcBef>
            </a:pPr>
            <a:r>
              <a:rPr lang="en-US" sz="3000" dirty="0" smtClean="0"/>
              <a:t>Can be used to resolve both complaints and disagreements</a:t>
            </a:r>
          </a:p>
          <a:p>
            <a:pPr marL="228600" indent="-228600">
              <a:spcBef>
                <a:spcPts val="0"/>
              </a:spcBef>
              <a:buNone/>
            </a:pPr>
            <a:r>
              <a:rPr lang="en-US" sz="3000" dirty="0" smtClean="0"/>
              <a:t> </a:t>
            </a:r>
          </a:p>
          <a:p>
            <a:pPr marL="228600" indent="-228600">
              <a:spcBef>
                <a:spcPts val="0"/>
              </a:spcBef>
            </a:pPr>
            <a:r>
              <a:rPr lang="en-US" sz="3000" dirty="0" smtClean="0"/>
              <a:t>Both parties have to agree to participate in mediation</a:t>
            </a:r>
          </a:p>
          <a:p>
            <a:pPr marL="228600" indent="-228600">
              <a:spcBef>
                <a:spcPts val="0"/>
              </a:spcBef>
            </a:pPr>
            <a:endParaRPr lang="en-US" sz="3000" dirty="0" smtClean="0"/>
          </a:p>
          <a:p>
            <a:pPr marL="228600" indent="-228600">
              <a:spcBef>
                <a:spcPts val="0"/>
              </a:spcBef>
            </a:pPr>
            <a:r>
              <a:rPr lang="en-US" sz="3000" dirty="0" smtClean="0"/>
              <a:t>Trained mediator provided and paid for by DOE</a:t>
            </a:r>
          </a:p>
          <a:p>
            <a:pPr marL="228600" indent="-228600">
              <a:spcBef>
                <a:spcPts val="0"/>
              </a:spcBef>
            </a:pPr>
            <a:endParaRPr lang="en-US" sz="3000" dirty="0" smtClean="0"/>
          </a:p>
          <a:p>
            <a:pPr marL="228600" indent="-228600">
              <a:spcBef>
                <a:spcPts val="0"/>
              </a:spcBef>
            </a:pPr>
            <a:r>
              <a:rPr lang="en-US" sz="3000" dirty="0" smtClean="0"/>
              <a:t>Discussions in mediation are confidential</a:t>
            </a:r>
          </a:p>
          <a:p>
            <a:pPr marL="228600" indent="-228600">
              <a:spcBef>
                <a:spcPts val="0"/>
              </a:spcBef>
            </a:pPr>
            <a:endParaRPr lang="en-US" sz="3000" dirty="0" smtClean="0"/>
          </a:p>
          <a:p>
            <a:pPr marL="228600" indent="-228600">
              <a:spcBef>
                <a:spcPts val="0"/>
              </a:spcBef>
            </a:pPr>
            <a:r>
              <a:rPr lang="en-US" sz="3000" dirty="0" smtClean="0"/>
              <a:t>Mediation agreement is legally binding</a:t>
            </a:r>
          </a:p>
          <a:p>
            <a:endParaRPr lang="en-US" dirty="0"/>
          </a:p>
        </p:txBody>
      </p:sp>
    </p:spTree>
    <p:extLst>
      <p:ext uri="{BB962C8B-B14F-4D97-AF65-F5344CB8AC3E}">
        <p14:creationId xmlns:p14="http://schemas.microsoft.com/office/powerpoint/2010/main" val="33854276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134</a:t>
            </a:fld>
            <a:endParaRPr lang="en-US" dirty="0"/>
          </a:p>
        </p:txBody>
      </p:sp>
      <p:sp>
        <p:nvSpPr>
          <p:cNvPr id="5" name="Title 1"/>
          <p:cNvSpPr txBox="1">
            <a:spLocks noGrp="1"/>
          </p:cNvSpPr>
          <p:nvPr>
            <p:ph type="title"/>
          </p:nvPr>
        </p:nvSpPr>
        <p:spPr>
          <a:xfrm>
            <a:off x="381000" y="304800"/>
            <a:ext cx="8229600" cy="868362"/>
          </a:xfrm>
          <a:prstGeom prst="rect">
            <a:avLst/>
          </a:prstGeom>
          <a:ln w="38100">
            <a:solidFill>
              <a:srgbClr val="92D050"/>
            </a:solidFill>
          </a:ln>
        </p:spPr>
        <p:txBody>
          <a:bodyPr vert="horz" lIns="91440" tIns="45720" rIns="91440" bIns="45720" rtlCol="0" anchor="ctr">
            <a:normAutofit/>
          </a:bodyPr>
          <a:lstStyle/>
          <a:p>
            <a:r>
              <a:rPr lang="en-US" sz="4000" b="1" dirty="0" smtClean="0"/>
              <a:t>Mediation</a:t>
            </a:r>
            <a:endParaRPr lang="en-US" sz="4000" b="1" dirty="0"/>
          </a:p>
        </p:txBody>
      </p:sp>
      <p:sp>
        <p:nvSpPr>
          <p:cNvPr id="6" name="Content Placeholder 2"/>
          <p:cNvSpPr>
            <a:spLocks noGrp="1"/>
          </p:cNvSpPr>
          <p:nvPr>
            <p:ph idx="1"/>
          </p:nvPr>
        </p:nvSpPr>
        <p:spPr>
          <a:xfrm>
            <a:off x="457200" y="1295400"/>
            <a:ext cx="8229600" cy="4830763"/>
          </a:xfrm>
          <a:prstGeom prst="rect">
            <a:avLst/>
          </a:prstGeom>
        </p:spPr>
        <p:txBody>
          <a:bodyPr vert="horz" lIns="91440" tIns="457200" rIns="91440" bIns="45720" rtlCol="0" anchor="ctr" anchorCtr="1">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spcBef>
                <a:spcPts val="0"/>
              </a:spcBef>
            </a:pPr>
            <a:r>
              <a:rPr lang="en-US" dirty="0" smtClean="0"/>
              <a:t>Less adversarial, less time consuming, less   costly</a:t>
            </a:r>
          </a:p>
          <a:p>
            <a:pPr marL="347472" indent="-347472">
              <a:spcBef>
                <a:spcPts val="0"/>
              </a:spcBef>
              <a:buNone/>
            </a:pPr>
            <a:endParaRPr lang="en-US" dirty="0" smtClean="0"/>
          </a:p>
          <a:p>
            <a:pPr marL="347472" indent="-347472">
              <a:spcBef>
                <a:spcPts val="0"/>
              </a:spcBef>
            </a:pPr>
            <a:r>
              <a:rPr lang="en-US" dirty="0" smtClean="0"/>
              <a:t>Voluntary </a:t>
            </a:r>
          </a:p>
          <a:p>
            <a:pPr marL="347472" indent="-347472">
              <a:spcBef>
                <a:spcPts val="0"/>
              </a:spcBef>
            </a:pPr>
            <a:endParaRPr lang="en-US" dirty="0" smtClean="0"/>
          </a:p>
          <a:p>
            <a:pPr marL="347472" indent="-347472">
              <a:spcBef>
                <a:spcPts val="0"/>
              </a:spcBef>
            </a:pPr>
            <a:r>
              <a:rPr lang="en-US" dirty="0" smtClean="0"/>
              <a:t>Successful when parties approach process with good faith intent to resolve issues</a:t>
            </a:r>
          </a:p>
          <a:p>
            <a:pPr marL="347472" indent="-347472">
              <a:spcBef>
                <a:spcPts val="0"/>
              </a:spcBef>
            </a:pPr>
            <a:endParaRPr lang="en-US" dirty="0" smtClean="0"/>
          </a:p>
          <a:p>
            <a:pPr marL="347472" indent="-347472">
              <a:spcBef>
                <a:spcPts val="0"/>
              </a:spcBef>
            </a:pPr>
            <a:r>
              <a:rPr lang="en-US" dirty="0" smtClean="0"/>
              <a:t>Allows opportunity for creative resolution</a:t>
            </a:r>
          </a:p>
          <a:p>
            <a:pPr>
              <a:buNone/>
            </a:pPr>
            <a:endParaRPr lang="en-US" dirty="0"/>
          </a:p>
        </p:txBody>
      </p:sp>
    </p:spTree>
    <p:extLst>
      <p:ext uri="{BB962C8B-B14F-4D97-AF65-F5344CB8AC3E}">
        <p14:creationId xmlns:p14="http://schemas.microsoft.com/office/powerpoint/2010/main" val="33854276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135</a:t>
            </a:fld>
            <a:endParaRPr lang="en-US" dirty="0"/>
          </a:p>
        </p:txBody>
      </p:sp>
      <p:sp>
        <p:nvSpPr>
          <p:cNvPr id="5" name="Title 1"/>
          <p:cNvSpPr txBox="1">
            <a:spLocks noGrp="1"/>
          </p:cNvSpPr>
          <p:nvPr>
            <p:ph type="title"/>
          </p:nvPr>
        </p:nvSpPr>
        <p:spPr>
          <a:xfrm>
            <a:off x="457200" y="274638"/>
            <a:ext cx="8229600" cy="715962"/>
          </a:xfrm>
          <a:prstGeom prst="rect">
            <a:avLst/>
          </a:prstGeom>
          <a:ln w="38100">
            <a:solidFill>
              <a:srgbClr val="92D050"/>
            </a:solidFill>
          </a:ln>
        </p:spPr>
        <p:txBody>
          <a:bodyPr vert="horz" lIns="91440" tIns="45720" rIns="91440" bIns="45720" rtlCol="0" anchor="ctr">
            <a:normAutofit/>
          </a:bodyPr>
          <a:lstStyle/>
          <a:p>
            <a:r>
              <a:rPr lang="en-US" sz="4000" b="1" dirty="0" smtClean="0">
                <a:solidFill>
                  <a:prstClr val="black"/>
                </a:solidFill>
                <a:ea typeface="+mn-ea"/>
                <a:cs typeface="+mn-cs"/>
              </a:rPr>
              <a:t>Due </a:t>
            </a:r>
            <a:r>
              <a:rPr lang="en-US" sz="4000" b="1" dirty="0">
                <a:solidFill>
                  <a:prstClr val="black"/>
                </a:solidFill>
                <a:ea typeface="+mn-ea"/>
                <a:cs typeface="+mn-cs"/>
              </a:rPr>
              <a:t>Process Hearings</a:t>
            </a:r>
            <a:endParaRPr lang="en-US" sz="4000" b="1" dirty="0"/>
          </a:p>
        </p:txBody>
      </p:sp>
      <p:sp>
        <p:nvSpPr>
          <p:cNvPr id="6" name="Content Placeholder 2"/>
          <p:cNvSpPr>
            <a:spLocks noGrp="1"/>
          </p:cNvSpPr>
          <p:nvPr>
            <p:ph idx="1"/>
          </p:nvPr>
        </p:nvSpPr>
        <p:spPr>
          <a:xfrm>
            <a:off x="457200" y="1219200"/>
            <a:ext cx="8229600" cy="5181600"/>
          </a:xfrm>
          <a:prstGeom prst="rect">
            <a:avLst/>
          </a:prstGeom>
        </p:spPr>
        <p:txBody>
          <a:bodyPr vert="horz" lIns="91440" tIns="18288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800"/>
              </a:spcAft>
              <a:buNone/>
            </a:pPr>
            <a:r>
              <a:rPr lang="en-US" dirty="0" smtClean="0"/>
              <a:t>Issues </a:t>
            </a:r>
          </a:p>
          <a:p>
            <a:pPr marL="571500">
              <a:spcBef>
                <a:spcPts val="0"/>
              </a:spcBef>
              <a:spcAft>
                <a:spcPts val="1200"/>
              </a:spcAft>
            </a:pPr>
            <a:r>
              <a:rPr lang="en-US" sz="3000" dirty="0" smtClean="0"/>
              <a:t>Evaluation, identification, eligibility, services, placement, reimbursement</a:t>
            </a:r>
          </a:p>
          <a:p>
            <a:pPr marL="571500">
              <a:spcBef>
                <a:spcPts val="0"/>
              </a:spcBef>
              <a:spcAft>
                <a:spcPts val="1200"/>
              </a:spcAft>
            </a:pPr>
            <a:r>
              <a:rPr lang="en-US" sz="3000" dirty="0" smtClean="0"/>
              <a:t>Provision of FAPE – procedural issues</a:t>
            </a:r>
          </a:p>
          <a:p>
            <a:pPr marL="571500">
              <a:spcBef>
                <a:spcPts val="0"/>
              </a:spcBef>
              <a:spcAft>
                <a:spcPts val="1200"/>
              </a:spcAft>
            </a:pPr>
            <a:r>
              <a:rPr lang="en-US" sz="3000" dirty="0" smtClean="0"/>
              <a:t>Administrative proceeding similar to court</a:t>
            </a:r>
          </a:p>
          <a:p>
            <a:pPr marL="571500">
              <a:spcBef>
                <a:spcPts val="0"/>
              </a:spcBef>
              <a:spcAft>
                <a:spcPts val="1200"/>
              </a:spcAft>
            </a:pPr>
            <a:r>
              <a:rPr lang="en-US" sz="3000" dirty="0" smtClean="0"/>
              <a:t>Independent hearing officer</a:t>
            </a:r>
          </a:p>
          <a:p>
            <a:pPr marL="571500"/>
            <a:r>
              <a:rPr lang="en-US" sz="3000" dirty="0" smtClean="0"/>
              <a:t>Parties may be represented by counsel or non-attorney advocate</a:t>
            </a:r>
          </a:p>
          <a:p>
            <a:pPr>
              <a:buNone/>
            </a:pPr>
            <a:endParaRPr lang="en-US" dirty="0"/>
          </a:p>
        </p:txBody>
      </p:sp>
    </p:spTree>
    <p:extLst>
      <p:ext uri="{BB962C8B-B14F-4D97-AF65-F5344CB8AC3E}">
        <p14:creationId xmlns:p14="http://schemas.microsoft.com/office/powerpoint/2010/main" val="33854276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136</a:t>
            </a:fld>
            <a:endParaRPr lang="en-US" dirty="0"/>
          </a:p>
        </p:txBody>
      </p:sp>
      <p:sp>
        <p:nvSpPr>
          <p:cNvPr id="5" name="Title 1"/>
          <p:cNvSpPr txBox="1">
            <a:spLocks noGrp="1"/>
          </p:cNvSpPr>
          <p:nvPr>
            <p:ph type="title"/>
          </p:nvPr>
        </p:nvSpPr>
        <p:spPr>
          <a:xfrm>
            <a:off x="457200" y="228600"/>
            <a:ext cx="8229600" cy="715962"/>
          </a:xfrm>
          <a:prstGeom prst="rect">
            <a:avLst/>
          </a:prstGeom>
          <a:ln w="38100">
            <a:solidFill>
              <a:srgbClr val="92D050"/>
            </a:solidFill>
          </a:ln>
        </p:spPr>
        <p:txBody>
          <a:bodyPr vert="horz" lIns="91440" tIns="45720" rIns="91440" bIns="45720" rtlCol="0" anchor="ctr">
            <a:normAutofit fontScale="90000"/>
          </a:bodyPr>
          <a:lstStyle/>
          <a:p>
            <a:r>
              <a:rPr lang="en-US" b="1" dirty="0" smtClean="0"/>
              <a:t>Request for a Due Process Hearing . . .</a:t>
            </a:r>
            <a:endParaRPr lang="en-US" b="1" dirty="0"/>
          </a:p>
        </p:txBody>
      </p:sp>
      <p:sp>
        <p:nvSpPr>
          <p:cNvPr id="6" name="Content Placeholder 5"/>
          <p:cNvSpPr>
            <a:spLocks noGrp="1"/>
          </p:cNvSpPr>
          <p:nvPr>
            <p:ph idx="1"/>
          </p:nvPr>
        </p:nvSpPr>
        <p:spPr>
          <a:xfrm>
            <a:off x="457200" y="1371600"/>
            <a:ext cx="8382000" cy="5029200"/>
          </a:xfrm>
          <a:prstGeom prst="rect">
            <a:avLst/>
          </a:prstGeom>
        </p:spPr>
        <p:txBody>
          <a:bodyPr vert="horz" lIns="91440" tIns="45720" rIns="91440" bIns="45720" rtlCol="0" anchor="t"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sz="3000" dirty="0" smtClean="0"/>
              <a:t>Written request</a:t>
            </a:r>
          </a:p>
          <a:p>
            <a:pPr>
              <a:spcBef>
                <a:spcPts val="0"/>
              </a:spcBef>
            </a:pPr>
            <a:r>
              <a:rPr lang="en-US" sz="3000" dirty="0" smtClean="0"/>
              <a:t>Made by:</a:t>
            </a:r>
          </a:p>
          <a:p>
            <a:pPr marL="640080">
              <a:spcBef>
                <a:spcPts val="0"/>
              </a:spcBef>
              <a:buNone/>
            </a:pPr>
            <a:r>
              <a:rPr lang="en-US" sz="3000" dirty="0" smtClean="0"/>
              <a:t>- The parent</a:t>
            </a:r>
          </a:p>
          <a:p>
            <a:pPr marL="640080">
              <a:spcBef>
                <a:spcPts val="0"/>
              </a:spcBef>
              <a:buNone/>
            </a:pPr>
            <a:r>
              <a:rPr lang="en-US" sz="3000" dirty="0" smtClean="0"/>
              <a:t>- 18 year old student</a:t>
            </a:r>
          </a:p>
          <a:p>
            <a:pPr marL="640080">
              <a:spcBef>
                <a:spcPts val="0"/>
              </a:spcBef>
              <a:spcAft>
                <a:spcPts val="1200"/>
              </a:spcAft>
              <a:buNone/>
            </a:pPr>
            <a:r>
              <a:rPr lang="en-US" sz="3000" dirty="0" smtClean="0"/>
              <a:t>- The school</a:t>
            </a:r>
          </a:p>
          <a:p>
            <a:pPr>
              <a:spcAft>
                <a:spcPts val="1200"/>
              </a:spcAft>
            </a:pPr>
            <a:r>
              <a:rPr lang="en-US" sz="3000" dirty="0" smtClean="0"/>
              <a:t>Include specific information about the nature of the disagreement and the proposed resolution</a:t>
            </a:r>
          </a:p>
          <a:p>
            <a:r>
              <a:rPr lang="en-US" sz="3000" dirty="0" smtClean="0"/>
              <a:t>Generally limited to events that occurred within previous two years</a:t>
            </a:r>
          </a:p>
        </p:txBody>
      </p:sp>
    </p:spTree>
    <p:extLst>
      <p:ext uri="{BB962C8B-B14F-4D97-AF65-F5344CB8AC3E}">
        <p14:creationId xmlns:p14="http://schemas.microsoft.com/office/powerpoint/2010/main" val="33854276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137</a:t>
            </a:fld>
            <a:endParaRPr lang="en-US" dirty="0"/>
          </a:p>
        </p:txBody>
      </p:sp>
      <p:sp>
        <p:nvSpPr>
          <p:cNvPr id="5" name="Title 1"/>
          <p:cNvSpPr txBox="1">
            <a:spLocks noGrp="1"/>
          </p:cNvSpPr>
          <p:nvPr>
            <p:ph type="title"/>
          </p:nvPr>
        </p:nvSpPr>
        <p:spPr>
          <a:xfrm>
            <a:off x="457200" y="274638"/>
            <a:ext cx="8229600" cy="639762"/>
          </a:xfrm>
          <a:prstGeom prst="rect">
            <a:avLst/>
          </a:prstGeom>
          <a:ln w="38100">
            <a:solidFill>
              <a:srgbClr val="92D050"/>
            </a:solidFill>
          </a:ln>
        </p:spPr>
        <p:txBody>
          <a:bodyPr vert="horz" lIns="91440" tIns="45720" rIns="91440" bIns="45720" rtlCol="0" anchor="ctr">
            <a:noAutofit/>
          </a:bodyPr>
          <a:lstStyle/>
          <a:p>
            <a:r>
              <a:rPr lang="en-US" sz="4000" b="1" dirty="0" smtClean="0">
                <a:solidFill>
                  <a:prstClr val="black"/>
                </a:solidFill>
                <a:ea typeface="+mn-ea"/>
                <a:cs typeface="+mn-cs"/>
              </a:rPr>
              <a:t>Due </a:t>
            </a:r>
            <a:r>
              <a:rPr lang="en-US" sz="4000" b="1" dirty="0">
                <a:solidFill>
                  <a:prstClr val="black"/>
                </a:solidFill>
                <a:ea typeface="+mn-ea"/>
                <a:cs typeface="+mn-cs"/>
              </a:rPr>
              <a:t>Process </a:t>
            </a:r>
            <a:r>
              <a:rPr lang="en-US" sz="4000" b="1" dirty="0" smtClean="0">
                <a:solidFill>
                  <a:prstClr val="black"/>
                </a:solidFill>
                <a:ea typeface="+mn-ea"/>
                <a:cs typeface="+mn-cs"/>
              </a:rPr>
              <a:t>Hearing “Process”</a:t>
            </a:r>
            <a:endParaRPr lang="en-US" sz="4000" b="1" dirty="0"/>
          </a:p>
        </p:txBody>
      </p:sp>
      <p:sp>
        <p:nvSpPr>
          <p:cNvPr id="6" name="Content Placeholder 2"/>
          <p:cNvSpPr>
            <a:spLocks noGrp="1"/>
          </p:cNvSpPr>
          <p:nvPr>
            <p:ph idx="1"/>
          </p:nvPr>
        </p:nvSpPr>
        <p:spPr>
          <a:xfrm>
            <a:off x="457200" y="1447800"/>
            <a:ext cx="8229600" cy="4953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640">
              <a:spcBef>
                <a:spcPts val="0"/>
              </a:spcBef>
            </a:pPr>
            <a:r>
              <a:rPr lang="en-US" sz="3000" dirty="0" smtClean="0"/>
              <a:t>Request filed</a:t>
            </a:r>
          </a:p>
          <a:p>
            <a:pPr marL="548640">
              <a:spcBef>
                <a:spcPts val="0"/>
              </a:spcBef>
              <a:buNone/>
            </a:pPr>
            <a:endParaRPr lang="en-US" sz="3000" dirty="0" smtClean="0"/>
          </a:p>
          <a:p>
            <a:pPr marL="548640">
              <a:spcBef>
                <a:spcPts val="0"/>
              </a:spcBef>
            </a:pPr>
            <a:r>
              <a:rPr lang="en-US" sz="3000" dirty="0" smtClean="0"/>
              <a:t>Hearing officer assigned</a:t>
            </a:r>
          </a:p>
          <a:p>
            <a:pPr marL="548640">
              <a:spcBef>
                <a:spcPts val="0"/>
              </a:spcBef>
            </a:pPr>
            <a:endParaRPr lang="en-US" sz="3000" dirty="0" smtClean="0"/>
          </a:p>
          <a:p>
            <a:pPr marL="548640">
              <a:spcBef>
                <a:spcPts val="0"/>
              </a:spcBef>
            </a:pPr>
            <a:r>
              <a:rPr lang="en-US" sz="3000" dirty="0" smtClean="0"/>
              <a:t>School’s response/answer </a:t>
            </a:r>
          </a:p>
          <a:p>
            <a:pPr marL="548640">
              <a:spcBef>
                <a:spcPts val="0"/>
              </a:spcBef>
            </a:pPr>
            <a:endParaRPr lang="en-US" sz="3000" dirty="0" smtClean="0"/>
          </a:p>
          <a:p>
            <a:pPr marL="548640">
              <a:spcBef>
                <a:spcPts val="0"/>
              </a:spcBef>
            </a:pPr>
            <a:r>
              <a:rPr lang="en-US" sz="3000" dirty="0" smtClean="0"/>
              <a:t>Resolution session  (and/or mediation)</a:t>
            </a:r>
          </a:p>
          <a:p>
            <a:pPr marL="548640">
              <a:spcBef>
                <a:spcPts val="0"/>
              </a:spcBef>
            </a:pPr>
            <a:endParaRPr lang="en-US" sz="3000" dirty="0" smtClean="0"/>
          </a:p>
          <a:p>
            <a:pPr marL="548640">
              <a:spcBef>
                <a:spcPts val="0"/>
              </a:spcBef>
            </a:pPr>
            <a:r>
              <a:rPr lang="en-US" sz="3000" dirty="0" smtClean="0"/>
              <a:t>Hearing conducted (if not resolved or settled)</a:t>
            </a:r>
          </a:p>
          <a:p>
            <a:pPr marL="548640">
              <a:spcBef>
                <a:spcPts val="0"/>
              </a:spcBef>
            </a:pPr>
            <a:endParaRPr lang="en-US" sz="3000" dirty="0" smtClean="0"/>
          </a:p>
          <a:p>
            <a:pPr marL="548640">
              <a:spcBef>
                <a:spcPts val="0"/>
              </a:spcBef>
            </a:pPr>
            <a:r>
              <a:rPr lang="en-US" sz="3000" dirty="0" smtClean="0"/>
              <a:t>Written decision</a:t>
            </a:r>
          </a:p>
          <a:p>
            <a:pPr marL="548640">
              <a:spcBef>
                <a:spcPts val="0"/>
              </a:spcBef>
            </a:pPr>
            <a:endParaRPr lang="en-US" sz="3000" dirty="0" smtClean="0"/>
          </a:p>
          <a:p>
            <a:pPr marL="548640">
              <a:spcBef>
                <a:spcPts val="0"/>
              </a:spcBef>
            </a:pPr>
            <a:r>
              <a:rPr lang="en-US" sz="3000" dirty="0" smtClean="0"/>
              <a:t>Opportunity for appeal</a:t>
            </a:r>
            <a:endParaRPr lang="en-US" sz="3000" dirty="0"/>
          </a:p>
        </p:txBody>
      </p:sp>
    </p:spTree>
    <p:extLst>
      <p:ext uri="{BB962C8B-B14F-4D97-AF65-F5344CB8AC3E}">
        <p14:creationId xmlns:p14="http://schemas.microsoft.com/office/powerpoint/2010/main" val="17185826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138</a:t>
            </a:fld>
            <a:endParaRPr lang="en-US" dirty="0"/>
          </a:p>
        </p:txBody>
      </p:sp>
      <p:sp>
        <p:nvSpPr>
          <p:cNvPr id="5" name="Title 1"/>
          <p:cNvSpPr txBox="1">
            <a:spLocks noGrp="1"/>
          </p:cNvSpPr>
          <p:nvPr>
            <p:ph type="title"/>
          </p:nvPr>
        </p:nvSpPr>
        <p:spPr>
          <a:xfrm>
            <a:off x="457200" y="274638"/>
            <a:ext cx="8229600" cy="715962"/>
          </a:xfrm>
          <a:prstGeom prst="rect">
            <a:avLst/>
          </a:prstGeom>
          <a:ln w="38100">
            <a:solidFill>
              <a:srgbClr val="92D050"/>
            </a:solidFill>
          </a:ln>
        </p:spPr>
        <p:txBody>
          <a:bodyPr vert="horz" lIns="91440" tIns="45720" rIns="91440" bIns="45720" rtlCol="0" anchor="ctr">
            <a:normAutofit fontScale="90000"/>
          </a:bodyPr>
          <a:lstStyle/>
          <a:p>
            <a:r>
              <a:rPr lang="en-US" b="1" dirty="0" smtClean="0"/>
              <a:t>How Do </a:t>
            </a:r>
            <a:r>
              <a:rPr lang="en-US" b="1" dirty="0"/>
              <a:t>W</a:t>
            </a:r>
            <a:r>
              <a:rPr lang="en-US" b="1" dirty="0" smtClean="0"/>
              <a:t>e </a:t>
            </a:r>
            <a:r>
              <a:rPr lang="en-US" b="1" dirty="0"/>
              <a:t>G</a:t>
            </a:r>
            <a:r>
              <a:rPr lang="en-US" b="1" dirty="0" smtClean="0"/>
              <a:t>et </a:t>
            </a:r>
            <a:r>
              <a:rPr lang="en-US" b="1" dirty="0"/>
              <a:t>T</a:t>
            </a:r>
            <a:r>
              <a:rPr lang="en-US" b="1" dirty="0" smtClean="0"/>
              <a:t>o </a:t>
            </a:r>
            <a:r>
              <a:rPr lang="en-US" b="1" dirty="0"/>
              <a:t>D</a:t>
            </a:r>
            <a:r>
              <a:rPr lang="en-US" b="1" dirty="0" smtClean="0"/>
              <a:t>ue </a:t>
            </a:r>
            <a:r>
              <a:rPr lang="en-US" b="1" dirty="0"/>
              <a:t>P</a:t>
            </a:r>
            <a:r>
              <a:rPr lang="en-US" b="1" dirty="0" smtClean="0"/>
              <a:t>rocess?</a:t>
            </a:r>
            <a:endParaRPr lang="en-US" b="1" dirty="0"/>
          </a:p>
        </p:txBody>
      </p:sp>
      <p:sp>
        <p:nvSpPr>
          <p:cNvPr id="7" name="Content Placeholder 2"/>
          <p:cNvSpPr>
            <a:spLocks noGrp="1"/>
          </p:cNvSpPr>
          <p:nvPr>
            <p:ph idx="1"/>
          </p:nvPr>
        </p:nvSpPr>
        <p:spPr>
          <a:xfrm>
            <a:off x="457200" y="1524000"/>
            <a:ext cx="8229600" cy="4724400"/>
          </a:xfrm>
          <a:prstGeom prst="rect">
            <a:avLst/>
          </a:prstGeom>
        </p:spPr>
        <p:txBody>
          <a:bodyPr vert="horz" lIns="91440" tIns="18288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000" dirty="0" smtClean="0"/>
              <a:t>Differences in educational philosophies, methodologies, and opinions about what student needs</a:t>
            </a:r>
          </a:p>
          <a:p>
            <a:pPr>
              <a:spcBef>
                <a:spcPts val="0"/>
              </a:spcBef>
              <a:buNone/>
            </a:pPr>
            <a:endParaRPr lang="en-US" sz="3000" dirty="0" smtClean="0"/>
          </a:p>
          <a:p>
            <a:pPr>
              <a:spcBef>
                <a:spcPts val="0"/>
              </a:spcBef>
            </a:pPr>
            <a:r>
              <a:rPr lang="en-US" sz="3000" dirty="0" smtClean="0"/>
              <a:t>Breakdown in effective communication</a:t>
            </a:r>
          </a:p>
          <a:p>
            <a:pPr>
              <a:spcBef>
                <a:spcPts val="0"/>
              </a:spcBef>
              <a:buNone/>
            </a:pPr>
            <a:endParaRPr lang="en-US" sz="3000" dirty="0" smtClean="0"/>
          </a:p>
          <a:p>
            <a:pPr>
              <a:spcBef>
                <a:spcPts val="0"/>
              </a:spcBef>
            </a:pPr>
            <a:r>
              <a:rPr lang="en-US" sz="3000" dirty="0" smtClean="0"/>
              <a:t>Sometimes it’s just personalities</a:t>
            </a:r>
          </a:p>
          <a:p>
            <a:pPr>
              <a:spcBef>
                <a:spcPts val="0"/>
              </a:spcBef>
            </a:pPr>
            <a:endParaRPr lang="en-US" sz="3000" dirty="0" smtClean="0"/>
          </a:p>
          <a:p>
            <a:pPr>
              <a:spcBef>
                <a:spcPts val="0"/>
              </a:spcBef>
            </a:pPr>
            <a:r>
              <a:rPr lang="en-US" sz="3000" dirty="0" smtClean="0"/>
              <a:t>Disagreements generally arise during the course of or as result of CCC meeting.</a:t>
            </a:r>
            <a:endParaRPr lang="en-US" sz="3000" dirty="0"/>
          </a:p>
        </p:txBody>
      </p:sp>
    </p:spTree>
    <p:extLst>
      <p:ext uri="{BB962C8B-B14F-4D97-AF65-F5344CB8AC3E}">
        <p14:creationId xmlns:p14="http://schemas.microsoft.com/office/powerpoint/2010/main" val="33854276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139</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QUESTIONS</a:t>
            </a:r>
            <a:endParaRPr lang="en-US" b="1" dirty="0"/>
          </a:p>
        </p:txBody>
      </p:sp>
      <p:pic>
        <p:nvPicPr>
          <p:cNvPr id="1026" name="Picture 2" descr="C:\Users\nzemaitis\AppData\Local\Microsoft\Windows\Temporary Internet Files\Content.IE5\QX819ZF7\MC900434859[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500981"/>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12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525963"/>
          </a:xfrm>
        </p:spPr>
        <p:txBody>
          <a:bodyPr/>
          <a:lstStyle/>
          <a:p>
            <a:pPr marL="0" indent="0">
              <a:buNone/>
            </a:pPr>
            <a:r>
              <a:rPr lang="en-US" b="1" dirty="0" smtClean="0"/>
              <a:t>Applications:  2 Submission Windows</a:t>
            </a:r>
          </a:p>
          <a:p>
            <a:pPr marL="0" indent="0">
              <a:buNone/>
            </a:pPr>
            <a:endParaRPr lang="en-US" sz="1400" dirty="0" smtClean="0"/>
          </a:p>
          <a:p>
            <a:pPr marL="0" indent="0">
              <a:buNone/>
            </a:pPr>
            <a:r>
              <a:rPr lang="en-US" sz="2800" u="sng" dirty="0" smtClean="0"/>
              <a:t>Submitted on/after July 1, 2014</a:t>
            </a:r>
            <a:r>
              <a:rPr lang="en-US" sz="2800" dirty="0" smtClean="0"/>
              <a:t> (most already submitted)</a:t>
            </a:r>
            <a:endParaRPr lang="en-US" sz="2800" u="sng" dirty="0" smtClean="0"/>
          </a:p>
          <a:p>
            <a:r>
              <a:rPr lang="en-US" sz="2800" dirty="0" smtClean="0"/>
              <a:t>611, Part 1 </a:t>
            </a:r>
          </a:p>
          <a:p>
            <a:r>
              <a:rPr lang="en-US" sz="2800" dirty="0" smtClean="0"/>
              <a:t>619</a:t>
            </a:r>
          </a:p>
          <a:p>
            <a:pPr marL="0" indent="0">
              <a:buNone/>
            </a:pPr>
            <a:r>
              <a:rPr lang="en-US" sz="2800" b="1" u="sng" dirty="0" smtClean="0"/>
              <a:t>Due August 29, 2014</a:t>
            </a:r>
          </a:p>
          <a:p>
            <a:r>
              <a:rPr lang="en-US" sz="2800" dirty="0" smtClean="0"/>
              <a:t>611, Part 2  </a:t>
            </a:r>
          </a:p>
        </p:txBody>
      </p:sp>
      <p:sp>
        <p:nvSpPr>
          <p:cNvPr id="4" name="Slide Number Placeholder 3"/>
          <p:cNvSpPr>
            <a:spLocks noGrp="1"/>
          </p:cNvSpPr>
          <p:nvPr>
            <p:ph type="sldNum" sz="quarter" idx="12"/>
          </p:nvPr>
        </p:nvSpPr>
        <p:spPr/>
        <p:txBody>
          <a:bodyPr/>
          <a:lstStyle/>
          <a:p>
            <a:fld id="{2396CBC4-E932-4403-B9BF-6045532637A1}" type="slidenum">
              <a:rPr lang="en-US" smtClean="0"/>
              <a:pPr/>
              <a:t>14</a:t>
            </a:fld>
            <a:endParaRPr lang="en-US" dirty="0"/>
          </a:p>
        </p:txBody>
      </p:sp>
      <p:sp>
        <p:nvSpPr>
          <p:cNvPr id="5" name="Title 1"/>
          <p:cNvSpPr>
            <a:spLocks noGrp="1"/>
          </p:cNvSpPr>
          <p:nvPr>
            <p:ph type="title"/>
          </p:nvPr>
        </p:nvSpPr>
        <p:spPr>
          <a:ln w="38100">
            <a:solidFill>
              <a:srgbClr val="92D050"/>
            </a:solidFill>
          </a:ln>
        </p:spPr>
        <p:txBody>
          <a:bodyPr>
            <a:normAutofit/>
          </a:bodyPr>
          <a:lstStyle/>
          <a:p>
            <a:r>
              <a:rPr lang="en-US" b="1" dirty="0" smtClean="0"/>
              <a:t>Part B Federal Funding</a:t>
            </a:r>
            <a:endParaRPr lang="en-US" b="1" dirty="0"/>
          </a:p>
        </p:txBody>
      </p:sp>
    </p:spTree>
    <p:extLst>
      <p:ext uri="{BB962C8B-B14F-4D97-AF65-F5344CB8AC3E}">
        <p14:creationId xmlns:p14="http://schemas.microsoft.com/office/powerpoint/2010/main" val="3798761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smtClean="0"/>
              <a:t>Application, Part 1*</a:t>
            </a:r>
          </a:p>
          <a:p>
            <a:pPr marL="0" indent="0">
              <a:buNone/>
            </a:pPr>
            <a:endParaRPr lang="en-US" sz="1800" b="1" dirty="0" smtClean="0"/>
          </a:p>
          <a:p>
            <a:pPr marL="0" indent="0">
              <a:buNone/>
            </a:pPr>
            <a:r>
              <a:rPr lang="en-US" sz="3000" dirty="0" smtClean="0"/>
              <a:t>611 (ages 3-22)</a:t>
            </a:r>
          </a:p>
          <a:p>
            <a:r>
              <a:rPr lang="en-US" sz="3000" dirty="0" smtClean="0"/>
              <a:t>Budget</a:t>
            </a:r>
          </a:p>
          <a:p>
            <a:r>
              <a:rPr lang="en-US" sz="3000" dirty="0" smtClean="0"/>
              <a:t>Proportionate share</a:t>
            </a:r>
          </a:p>
          <a:p>
            <a:r>
              <a:rPr lang="en-US" sz="3000" dirty="0" smtClean="0"/>
              <a:t>Signature Page (Interlocals/Joint Services/Co-ops)</a:t>
            </a:r>
          </a:p>
          <a:p>
            <a:r>
              <a:rPr lang="en-US" sz="3000" dirty="0" smtClean="0"/>
              <a:t>CEIS Set Aside</a:t>
            </a:r>
          </a:p>
          <a:p>
            <a:endParaRPr lang="en-US" sz="3000" dirty="0"/>
          </a:p>
          <a:p>
            <a:pPr>
              <a:buFont typeface="Calibri" panose="020F0502020204030204" pitchFamily="34" charset="0"/>
              <a:buChar char="*"/>
            </a:pPr>
            <a:r>
              <a:rPr lang="en-US" sz="3000" dirty="0" smtClean="0"/>
              <a:t>Eligible for Conditional </a:t>
            </a:r>
            <a:r>
              <a:rPr lang="en-US" sz="3000" dirty="0"/>
              <a:t>Approval only</a:t>
            </a:r>
          </a:p>
          <a:p>
            <a:endParaRPr lang="en-US" sz="3000" dirty="0" smtClean="0"/>
          </a:p>
          <a:p>
            <a:endParaRPr lang="en-US" sz="3000" dirty="0" smtClean="0"/>
          </a:p>
          <a:p>
            <a:endParaRPr lang="en-US" sz="3000" dirty="0" smtClean="0"/>
          </a:p>
          <a:p>
            <a:endParaRPr lang="en-US" sz="3000" dirty="0" smtClean="0"/>
          </a:p>
          <a:p>
            <a:endParaRPr lang="en-US" sz="3000" dirty="0" smtClean="0"/>
          </a:p>
        </p:txBody>
      </p:sp>
      <p:sp>
        <p:nvSpPr>
          <p:cNvPr id="4" name="Slide Number Placeholder 3"/>
          <p:cNvSpPr>
            <a:spLocks noGrp="1"/>
          </p:cNvSpPr>
          <p:nvPr>
            <p:ph type="sldNum" sz="quarter" idx="12"/>
          </p:nvPr>
        </p:nvSpPr>
        <p:spPr/>
        <p:txBody>
          <a:bodyPr/>
          <a:lstStyle/>
          <a:p>
            <a:fld id="{2396CBC4-E932-4403-B9BF-6045532637A1}" type="slidenum">
              <a:rPr lang="en-US" smtClean="0"/>
              <a:pPr/>
              <a:t>15</a:t>
            </a:fld>
            <a:endParaRPr lang="en-US" dirty="0"/>
          </a:p>
        </p:txBody>
      </p:sp>
      <p:sp>
        <p:nvSpPr>
          <p:cNvPr id="5" name="Title 1"/>
          <p:cNvSpPr>
            <a:spLocks noGrp="1"/>
          </p:cNvSpPr>
          <p:nvPr>
            <p:ph type="title"/>
          </p:nvPr>
        </p:nvSpPr>
        <p:spPr>
          <a:ln w="38100">
            <a:solidFill>
              <a:srgbClr val="92D050"/>
            </a:solidFill>
          </a:ln>
        </p:spPr>
        <p:txBody>
          <a:bodyPr>
            <a:normAutofit/>
          </a:bodyPr>
          <a:lstStyle/>
          <a:p>
            <a:r>
              <a:rPr lang="en-US" b="1" dirty="0" smtClean="0"/>
              <a:t>Part B Federal Funding</a:t>
            </a:r>
            <a:endParaRPr lang="en-US" b="1" dirty="0"/>
          </a:p>
        </p:txBody>
      </p:sp>
    </p:spTree>
    <p:extLst>
      <p:ext uri="{BB962C8B-B14F-4D97-AF65-F5344CB8AC3E}">
        <p14:creationId xmlns:p14="http://schemas.microsoft.com/office/powerpoint/2010/main" val="61697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3" name="Content Placeholder 2"/>
          <p:cNvSpPr>
            <a:spLocks noGrp="1"/>
          </p:cNvSpPr>
          <p:nvPr>
            <p:ph sz="half" idx="1"/>
          </p:nvPr>
        </p:nvSpPr>
        <p:spPr>
          <a:xfrm>
            <a:off x="457200" y="2133600"/>
            <a:ext cx="4267200" cy="3733800"/>
          </a:xfrm>
        </p:spPr>
        <p:txBody>
          <a:bodyPr>
            <a:noAutofit/>
          </a:bodyPr>
          <a:lstStyle/>
          <a:p>
            <a:pPr marL="347472" indent="-237744">
              <a:lnSpc>
                <a:spcPct val="80000"/>
              </a:lnSpc>
              <a:spcBef>
                <a:spcPts val="400"/>
              </a:spcBef>
              <a:buSzPct val="68000"/>
            </a:pPr>
            <a:r>
              <a:rPr lang="en-US" sz="2200" u="sng" dirty="0" smtClean="0"/>
              <a:t>Personnel</a:t>
            </a:r>
            <a:r>
              <a:rPr lang="en-US" sz="2200" dirty="0" smtClean="0"/>
              <a:t> </a:t>
            </a:r>
            <a:endParaRPr lang="en-US" sz="2200" dirty="0"/>
          </a:p>
          <a:p>
            <a:pPr marL="347472" lvl="0" indent="-237744">
              <a:lnSpc>
                <a:spcPct val="80000"/>
              </a:lnSpc>
              <a:spcBef>
                <a:spcPts val="400"/>
              </a:spcBef>
              <a:buSzPct val="68000"/>
              <a:buNone/>
            </a:pPr>
            <a:r>
              <a:rPr lang="en-US" sz="2200" dirty="0" smtClean="0"/>
              <a:t>	(</a:t>
            </a:r>
            <a:r>
              <a:rPr lang="en-US" sz="2200" dirty="0"/>
              <a:t>Certified/Non-Certified Staff)</a:t>
            </a:r>
          </a:p>
          <a:p>
            <a:pPr marL="347663" lvl="0" indent="-238125">
              <a:lnSpc>
                <a:spcPct val="80000"/>
              </a:lnSpc>
              <a:spcBef>
                <a:spcPts val="400"/>
              </a:spcBef>
              <a:buSzPct val="68000"/>
            </a:pPr>
            <a:r>
              <a:rPr lang="en-US" sz="2200" u="sng" dirty="0" smtClean="0"/>
              <a:t>Benefits</a:t>
            </a:r>
          </a:p>
          <a:p>
            <a:pPr marL="347663" lvl="0" indent="-238125">
              <a:lnSpc>
                <a:spcPct val="80000"/>
              </a:lnSpc>
              <a:spcBef>
                <a:spcPts val="400"/>
              </a:spcBef>
              <a:buSzPct val="68000"/>
            </a:pPr>
            <a:r>
              <a:rPr lang="en-US" sz="2200" u="sng" dirty="0" smtClean="0"/>
              <a:t>Equipment </a:t>
            </a:r>
            <a:r>
              <a:rPr lang="en-US" sz="2200" u="sng" dirty="0"/>
              <a:t>&amp; Technology</a:t>
            </a:r>
            <a:r>
              <a:rPr lang="en-US" sz="2200" dirty="0"/>
              <a:t> (Non-Consumable items)</a:t>
            </a:r>
          </a:p>
          <a:p>
            <a:pPr marL="347663" lvl="0" indent="-238125">
              <a:lnSpc>
                <a:spcPct val="80000"/>
              </a:lnSpc>
              <a:spcBef>
                <a:spcPts val="400"/>
              </a:spcBef>
              <a:buSzPct val="68000"/>
            </a:pPr>
            <a:r>
              <a:rPr lang="en-US" sz="2200" u="sng" dirty="0"/>
              <a:t>Purchased Services </a:t>
            </a:r>
          </a:p>
          <a:p>
            <a:pPr marL="347663" lvl="0" indent="-238125">
              <a:lnSpc>
                <a:spcPct val="80000"/>
              </a:lnSpc>
              <a:spcBef>
                <a:spcPts val="400"/>
              </a:spcBef>
              <a:buSzPct val="68000"/>
              <a:buNone/>
            </a:pPr>
            <a:r>
              <a:rPr lang="en-US" sz="2200" dirty="0" smtClean="0"/>
              <a:t>	(</a:t>
            </a:r>
            <a:r>
              <a:rPr lang="en-US" sz="2200" dirty="0"/>
              <a:t>PT, OT, etc.)</a:t>
            </a:r>
          </a:p>
          <a:p>
            <a:pPr marL="347663" lvl="0" indent="-238125">
              <a:lnSpc>
                <a:spcPct val="80000"/>
              </a:lnSpc>
              <a:spcBef>
                <a:spcPts val="400"/>
              </a:spcBef>
              <a:buSzPct val="68000"/>
            </a:pPr>
            <a:r>
              <a:rPr lang="en-US" sz="2200" u="sng" dirty="0"/>
              <a:t>Services from Another Agency</a:t>
            </a:r>
            <a:r>
              <a:rPr lang="en-US" sz="2200" dirty="0"/>
              <a:t> </a:t>
            </a:r>
          </a:p>
          <a:p>
            <a:pPr marL="347663" lvl="0" indent="-238125">
              <a:lnSpc>
                <a:spcPct val="80000"/>
              </a:lnSpc>
              <a:spcBef>
                <a:spcPts val="400"/>
              </a:spcBef>
              <a:buSzPct val="68000"/>
              <a:buNone/>
            </a:pPr>
            <a:r>
              <a:rPr lang="en-US" sz="2200" dirty="0" smtClean="0"/>
              <a:t>	(</a:t>
            </a:r>
            <a:r>
              <a:rPr lang="en-US" sz="2200" dirty="0"/>
              <a:t>Co-op costs, services  </a:t>
            </a:r>
          </a:p>
          <a:p>
            <a:pPr marL="347663" lvl="0" indent="-238125">
              <a:lnSpc>
                <a:spcPct val="80000"/>
              </a:lnSpc>
              <a:spcBef>
                <a:spcPts val="400"/>
              </a:spcBef>
              <a:buSzPct val="68000"/>
              <a:buNone/>
            </a:pPr>
            <a:r>
              <a:rPr lang="en-US" sz="2200" dirty="0"/>
              <a:t> </a:t>
            </a:r>
            <a:r>
              <a:rPr lang="en-US" sz="2200" dirty="0" smtClean="0"/>
              <a:t>	provided </a:t>
            </a:r>
            <a:r>
              <a:rPr lang="en-US" sz="2200" dirty="0"/>
              <a:t>from another public </a:t>
            </a:r>
            <a:r>
              <a:rPr lang="en-US" sz="2200" dirty="0" smtClean="0"/>
              <a:t>LEA</a:t>
            </a:r>
            <a:r>
              <a:rPr lang="en-US" sz="2200" dirty="0"/>
              <a:t>, etc</a:t>
            </a:r>
            <a:r>
              <a:rPr lang="en-US" sz="2200" dirty="0" smtClean="0"/>
              <a:t>.)</a:t>
            </a:r>
            <a:endParaRPr lang="en-US" sz="2200" dirty="0"/>
          </a:p>
        </p:txBody>
      </p:sp>
      <p:sp>
        <p:nvSpPr>
          <p:cNvPr id="2" name="Content Placeholder 1"/>
          <p:cNvSpPr>
            <a:spLocks noGrp="1"/>
          </p:cNvSpPr>
          <p:nvPr>
            <p:ph sz="half" idx="2"/>
          </p:nvPr>
        </p:nvSpPr>
        <p:spPr>
          <a:xfrm>
            <a:off x="4648200" y="2057400"/>
            <a:ext cx="4419600" cy="3581400"/>
          </a:xfrm>
        </p:spPr>
        <p:txBody>
          <a:bodyPr>
            <a:normAutofit fontScale="62500" lnSpcReduction="20000"/>
          </a:bodyPr>
          <a:lstStyle/>
          <a:p>
            <a:pPr marL="347663" lvl="0" indent="-238125">
              <a:spcBef>
                <a:spcPts val="400"/>
              </a:spcBef>
              <a:buSzPct val="68000"/>
            </a:pPr>
            <a:r>
              <a:rPr lang="en-US" sz="3500" u="sng" dirty="0">
                <a:solidFill>
                  <a:prstClr val="black"/>
                </a:solidFill>
              </a:rPr>
              <a:t>Conference &amp; Travel </a:t>
            </a:r>
            <a:r>
              <a:rPr lang="en-US" sz="3500" dirty="0">
                <a:solidFill>
                  <a:prstClr val="black"/>
                </a:solidFill>
              </a:rPr>
              <a:t>(Mileage, workshops, professional development, etc.)</a:t>
            </a:r>
          </a:p>
          <a:p>
            <a:pPr marL="347663" lvl="0" indent="-238125">
              <a:spcBef>
                <a:spcPts val="400"/>
              </a:spcBef>
              <a:buSzPct val="68000"/>
            </a:pPr>
            <a:r>
              <a:rPr lang="en-US" sz="3500" u="sng" dirty="0">
                <a:solidFill>
                  <a:prstClr val="black"/>
                </a:solidFill>
              </a:rPr>
              <a:t>Buildings</a:t>
            </a:r>
            <a:r>
              <a:rPr lang="en-US" sz="3500" dirty="0">
                <a:solidFill>
                  <a:prstClr val="black"/>
                </a:solidFill>
              </a:rPr>
              <a:t> (Renovations to a building already in existence, i.e., making a restroom handicapped accessible)</a:t>
            </a:r>
          </a:p>
          <a:p>
            <a:pPr marL="347663" lvl="0" indent="-238125">
              <a:spcBef>
                <a:spcPts val="400"/>
              </a:spcBef>
              <a:buSzPct val="68000"/>
            </a:pPr>
            <a:r>
              <a:rPr lang="en-US" sz="3500" u="sng" dirty="0" smtClean="0">
                <a:solidFill>
                  <a:prstClr val="black"/>
                </a:solidFill>
              </a:rPr>
              <a:t>*CEIS</a:t>
            </a:r>
            <a:r>
              <a:rPr lang="en-US" sz="3500" dirty="0" smtClean="0">
                <a:solidFill>
                  <a:prstClr val="black"/>
                </a:solidFill>
              </a:rPr>
              <a:t> (set aside funds for Part 2)</a:t>
            </a:r>
            <a:endParaRPr lang="en-US" sz="3500" dirty="0">
              <a:solidFill>
                <a:prstClr val="black"/>
              </a:solidFill>
            </a:endParaRPr>
          </a:p>
          <a:p>
            <a:pPr marL="347663" lvl="0" indent="-238125">
              <a:spcBef>
                <a:spcPts val="400"/>
              </a:spcBef>
              <a:buSzPct val="68000"/>
            </a:pPr>
            <a:r>
              <a:rPr lang="en-US" sz="3500" u="sng" dirty="0">
                <a:solidFill>
                  <a:prstClr val="black"/>
                </a:solidFill>
              </a:rPr>
              <a:t>Materials &amp; Supplies </a:t>
            </a:r>
            <a:r>
              <a:rPr lang="en-US" sz="3500" dirty="0">
                <a:solidFill>
                  <a:prstClr val="black"/>
                </a:solidFill>
              </a:rPr>
              <a:t>(Consumable items)</a:t>
            </a:r>
          </a:p>
          <a:p>
            <a:pPr marL="347663" lvl="0" indent="-238125">
              <a:spcBef>
                <a:spcPts val="400"/>
              </a:spcBef>
              <a:buSzPct val="68000"/>
            </a:pPr>
            <a:r>
              <a:rPr lang="en-US" sz="3500" u="sng" dirty="0">
                <a:solidFill>
                  <a:prstClr val="black"/>
                </a:solidFill>
              </a:rPr>
              <a:t>Indirect </a:t>
            </a:r>
            <a:r>
              <a:rPr lang="en-US" sz="3500" u="sng" dirty="0" smtClean="0">
                <a:solidFill>
                  <a:prstClr val="black"/>
                </a:solidFill>
              </a:rPr>
              <a:t>Costs</a:t>
            </a:r>
            <a:r>
              <a:rPr lang="en-US" sz="3500" dirty="0" smtClean="0">
                <a:solidFill>
                  <a:prstClr val="black"/>
                </a:solidFill>
              </a:rPr>
              <a:t> (Electricity, heat, internet costs, etc.)</a:t>
            </a:r>
            <a:endParaRPr lang="en-US" sz="3500" u="sng"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16</a:t>
            </a:fld>
            <a:endParaRPr lang="en-US" dirty="0"/>
          </a:p>
        </p:txBody>
      </p:sp>
      <p:sp>
        <p:nvSpPr>
          <p:cNvPr id="6" name="Title 1"/>
          <p:cNvSpPr txBox="1">
            <a:spLocks/>
          </p:cNvSpPr>
          <p:nvPr/>
        </p:nvSpPr>
        <p:spPr>
          <a:xfrm>
            <a:off x="381000" y="1219200"/>
            <a:ext cx="8305800" cy="5334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mn-lt"/>
              </a:rPr>
              <a:t>Allowable Costs for 611, Part 1 &amp; 619* Budgets </a:t>
            </a:r>
            <a:endParaRPr lang="en-US" sz="3200" b="1" dirty="0">
              <a:latin typeface="+mn-lt"/>
            </a:endParaRPr>
          </a:p>
        </p:txBody>
      </p:sp>
      <p:sp>
        <p:nvSpPr>
          <p:cNvPr id="7" name="TextBox 6"/>
          <p:cNvSpPr txBox="1"/>
          <p:nvPr/>
        </p:nvSpPr>
        <p:spPr>
          <a:xfrm>
            <a:off x="685800" y="6019800"/>
            <a:ext cx="7620000" cy="338554"/>
          </a:xfrm>
          <a:prstGeom prst="rect">
            <a:avLst/>
          </a:prstGeom>
          <a:noFill/>
        </p:spPr>
        <p:txBody>
          <a:bodyPr wrap="square" rtlCol="0">
            <a:spAutoFit/>
          </a:bodyPr>
          <a:lstStyle/>
          <a:p>
            <a:r>
              <a:rPr lang="en-US" sz="1600" dirty="0" smtClean="0"/>
              <a:t>*</a:t>
            </a:r>
            <a:r>
              <a:rPr lang="en-US" sz="1600" b="1" u="sng" dirty="0" smtClean="0"/>
              <a:t>NOTE</a:t>
            </a:r>
            <a:r>
              <a:rPr lang="en-US" sz="1600" dirty="0" smtClean="0"/>
              <a:t>:  </a:t>
            </a:r>
            <a:r>
              <a:rPr lang="en-US" sz="1600" dirty="0" smtClean="0">
                <a:solidFill>
                  <a:srgbClr val="FF0000"/>
                </a:solidFill>
              </a:rPr>
              <a:t>CEIS funds cannot be used in 619 (preschool) grants</a:t>
            </a:r>
            <a:r>
              <a:rPr lang="en-US" sz="1600" dirty="0" smtClean="0"/>
              <a:t>.</a:t>
            </a:r>
            <a:endParaRPr lang="en-US" sz="1600" dirty="0"/>
          </a:p>
        </p:txBody>
      </p:sp>
    </p:spTree>
    <p:extLst>
      <p:ext uri="{BB962C8B-B14F-4D97-AF65-F5344CB8AC3E}">
        <p14:creationId xmlns:p14="http://schemas.microsoft.com/office/powerpoint/2010/main" val="3668403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17</a:t>
            </a:fld>
            <a:endParaRPr lang="en-US" dirty="0"/>
          </a:p>
        </p:txBody>
      </p:sp>
      <p:sp>
        <p:nvSpPr>
          <p:cNvPr id="5" name="Title 1"/>
          <p:cNvSpPr>
            <a:spLocks noGrp="1"/>
          </p:cNvSpPr>
          <p:nvPr>
            <p:ph type="title"/>
          </p:nvPr>
        </p:nvSpPr>
        <p:spPr>
          <a:xfrm>
            <a:off x="457200" y="248152"/>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2"/>
          <p:cNvSpPr txBox="1">
            <a:spLocks/>
          </p:cNvSpPr>
          <p:nvPr/>
        </p:nvSpPr>
        <p:spPr>
          <a:xfrm>
            <a:off x="381000" y="1064167"/>
            <a:ext cx="83058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Proportionate Share</a:t>
            </a:r>
            <a:endParaRPr lang="en-US" sz="3600" b="1" dirty="0">
              <a:latin typeface="+mn-lt"/>
            </a:endParaRPr>
          </a:p>
        </p:txBody>
      </p:sp>
      <p:sp>
        <p:nvSpPr>
          <p:cNvPr id="9" name="Content Placeholder 1"/>
          <p:cNvSpPr>
            <a:spLocks noGrp="1"/>
          </p:cNvSpPr>
          <p:nvPr>
            <p:ph idx="4294967295"/>
          </p:nvPr>
        </p:nvSpPr>
        <p:spPr>
          <a:xfrm>
            <a:off x="228600" y="1904557"/>
            <a:ext cx="8763000" cy="4876800"/>
          </a:xfrm>
        </p:spPr>
        <p:txBody>
          <a:bodyPr wrap="square">
            <a:normAutofit fontScale="77500" lnSpcReduction="20000"/>
          </a:bodyPr>
          <a:lstStyle/>
          <a:p>
            <a:pPr lvl="0"/>
            <a:r>
              <a:rPr lang="en-US" dirty="0" smtClean="0">
                <a:solidFill>
                  <a:schemeClr val="tx1"/>
                </a:solidFill>
              </a:rPr>
              <a:t>LEA must expend proportionate share of Part B funds on equitable services for </a:t>
            </a:r>
            <a:r>
              <a:rPr lang="en-US" i="1" dirty="0" smtClean="0">
                <a:solidFill>
                  <a:schemeClr val="tx1"/>
                </a:solidFill>
              </a:rPr>
              <a:t>parentally</a:t>
            </a:r>
            <a:r>
              <a:rPr lang="en-US" dirty="0" smtClean="0">
                <a:solidFill>
                  <a:schemeClr val="tx1"/>
                </a:solidFill>
              </a:rPr>
              <a:t> placed private school children with disabilities</a:t>
            </a:r>
          </a:p>
          <a:p>
            <a:pPr lvl="0"/>
            <a:r>
              <a:rPr lang="en-US" dirty="0"/>
              <a:t>Calculated in both 611 &amp; 619 grants (templates will auto-calculate for you)</a:t>
            </a:r>
          </a:p>
          <a:p>
            <a:pPr lvl="0"/>
            <a:r>
              <a:rPr lang="en-US" dirty="0" smtClean="0">
                <a:solidFill>
                  <a:schemeClr val="tx1"/>
                </a:solidFill>
              </a:rPr>
              <a:t>Includes: </a:t>
            </a:r>
          </a:p>
          <a:p>
            <a:pPr lvl="1">
              <a:buFont typeface="Arial" panose="020B0604020202020204" pitchFamily="34" charset="0"/>
              <a:buChar char="•"/>
            </a:pPr>
            <a:r>
              <a:rPr lang="en-US" dirty="0" smtClean="0"/>
              <a:t>LRE </a:t>
            </a:r>
            <a:r>
              <a:rPr lang="en-US" dirty="0"/>
              <a:t>codes 38 </a:t>
            </a:r>
            <a:r>
              <a:rPr lang="en-US" dirty="0" smtClean="0"/>
              <a:t>or </a:t>
            </a:r>
            <a:r>
              <a:rPr lang="en-US" dirty="0"/>
              <a:t>56 on </a:t>
            </a:r>
            <a:r>
              <a:rPr lang="en-US" dirty="0" smtClean="0"/>
              <a:t>SE,</a:t>
            </a:r>
          </a:p>
          <a:p>
            <a:pPr lvl="1">
              <a:buFont typeface="Arial" panose="020B0604020202020204" pitchFamily="34" charset="0"/>
              <a:buChar char="•"/>
            </a:pPr>
            <a:r>
              <a:rPr lang="en-US" dirty="0" smtClean="0">
                <a:solidFill>
                  <a:schemeClr val="tx1"/>
                </a:solidFill>
              </a:rPr>
              <a:t>all </a:t>
            </a:r>
            <a:r>
              <a:rPr lang="en-US" dirty="0">
                <a:solidFill>
                  <a:schemeClr val="tx1"/>
                </a:solidFill>
              </a:rPr>
              <a:t>homeschooled </a:t>
            </a:r>
            <a:r>
              <a:rPr lang="en-US" dirty="0" smtClean="0">
                <a:solidFill>
                  <a:schemeClr val="tx1"/>
                </a:solidFill>
              </a:rPr>
              <a:t>students, </a:t>
            </a:r>
          </a:p>
          <a:p>
            <a:pPr lvl="1">
              <a:buFont typeface="Arial" panose="020B0604020202020204" pitchFamily="34" charset="0"/>
              <a:buChar char="•"/>
            </a:pPr>
            <a:r>
              <a:rPr lang="en-US" dirty="0" smtClean="0">
                <a:solidFill>
                  <a:schemeClr val="tx1"/>
                </a:solidFill>
              </a:rPr>
              <a:t>students with disabilities who attend nonpublic schools via vouchers (reported on the SV) but choose to have services rendered by </a:t>
            </a:r>
          </a:p>
          <a:p>
            <a:pPr lvl="1">
              <a:buFont typeface="Arial" panose="020B0604020202020204" pitchFamily="34" charset="0"/>
              <a:buChar char="•"/>
            </a:pPr>
            <a:r>
              <a:rPr lang="en-US" dirty="0" smtClean="0"/>
              <a:t>Students in school 9999 and in facilities 01 or 05 on the SE with LRE codes other than 38 or 56</a:t>
            </a:r>
            <a:endParaRPr lang="en-US" dirty="0">
              <a:solidFill>
                <a:schemeClr val="tx1"/>
              </a:solidFill>
            </a:endParaRPr>
          </a:p>
          <a:p>
            <a:pPr lvl="0"/>
            <a:r>
              <a:rPr lang="en-US" dirty="0" smtClean="0">
                <a:solidFill>
                  <a:schemeClr val="tx1"/>
                </a:solidFill>
              </a:rPr>
              <a:t>Resource</a:t>
            </a:r>
            <a:r>
              <a:rPr lang="en-US" dirty="0">
                <a:solidFill>
                  <a:schemeClr val="tx1"/>
                </a:solidFill>
              </a:rPr>
              <a:t>:  </a:t>
            </a:r>
            <a:r>
              <a:rPr lang="en-US" sz="2900" dirty="0">
                <a:solidFill>
                  <a:srgbClr val="0070C0"/>
                </a:solidFill>
              </a:rPr>
              <a:t>http://</a:t>
            </a:r>
            <a:r>
              <a:rPr lang="en-US" sz="2900" dirty="0" smtClean="0">
                <a:solidFill>
                  <a:srgbClr val="0070C0"/>
                </a:solidFill>
              </a:rPr>
              <a:t>www2.ed.gov/admins/lead/speced/privateschools/index.html </a:t>
            </a:r>
          </a:p>
          <a:p>
            <a:pPr lvl="0"/>
            <a:endParaRPr lang="en-US" dirty="0">
              <a:solidFill>
                <a:schemeClr val="tx1"/>
              </a:solidFill>
            </a:endParaRPr>
          </a:p>
          <a:p>
            <a:pPr lvl="0"/>
            <a:endParaRPr lang="en-US" dirty="0" smtClean="0">
              <a:solidFill>
                <a:schemeClr val="tx1"/>
              </a:solidFill>
            </a:endParaRPr>
          </a:p>
          <a:p>
            <a:pPr lvl="0"/>
            <a:endParaRPr lang="en-US" dirty="0" smtClean="0">
              <a:solidFill>
                <a:schemeClr val="tx1"/>
              </a:solidFill>
            </a:endParaRPr>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18</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2"/>
          <p:cNvSpPr txBox="1">
            <a:spLocks/>
          </p:cNvSpPr>
          <p:nvPr/>
        </p:nvSpPr>
        <p:spPr>
          <a:xfrm>
            <a:off x="381000" y="1064167"/>
            <a:ext cx="83058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Proportionate Share</a:t>
            </a:r>
            <a:endParaRPr lang="en-US" sz="3600" b="1" dirty="0">
              <a:latin typeface="+mn-lt"/>
            </a:endParaRPr>
          </a:p>
        </p:txBody>
      </p:sp>
      <p:sp>
        <p:nvSpPr>
          <p:cNvPr id="8" name="Content Placeholder 1"/>
          <p:cNvSpPr>
            <a:spLocks noGrp="1"/>
          </p:cNvSpPr>
          <p:nvPr>
            <p:ph idx="4294967295"/>
          </p:nvPr>
        </p:nvSpPr>
        <p:spPr>
          <a:xfrm>
            <a:off x="266700" y="2438400"/>
            <a:ext cx="8534400" cy="3155248"/>
          </a:xfrm>
        </p:spPr>
        <p:txBody>
          <a:bodyPr>
            <a:normAutofit fontScale="85000" lnSpcReduction="10000"/>
          </a:bodyPr>
          <a:lstStyle/>
          <a:p>
            <a:pPr lvl="0"/>
            <a:r>
              <a:rPr lang="en-US" dirty="0" smtClean="0">
                <a:solidFill>
                  <a:schemeClr val="tx1"/>
                </a:solidFill>
              </a:rPr>
              <a:t>LEA with jurisdiction over the district where nonpublic school is located is responsible for implementing IDEA requirements for parentally placed students with disabilities (34 CFR 300.131-300.132)</a:t>
            </a:r>
          </a:p>
          <a:p>
            <a:pPr lvl="0"/>
            <a:r>
              <a:rPr lang="en-US" dirty="0" smtClean="0"/>
              <a:t>Co-ops/Interlocals/Joint Services cannot comingle funds between corporations; LEAs must expend proportionate share on nonpublic schools within own jurisdictions</a:t>
            </a:r>
            <a:endParaRPr lang="en-US" dirty="0" smtClean="0">
              <a:solidFill>
                <a:schemeClr val="tx1"/>
              </a:solidFill>
            </a:endParaRPr>
          </a:p>
          <a:p>
            <a:pPr lvl="0"/>
            <a:endParaRPr lang="en-US" dirty="0" smtClean="0">
              <a:solidFill>
                <a:schemeClr val="tx1"/>
              </a:solidFill>
            </a:endParaRPr>
          </a:p>
          <a:p>
            <a:pPr lvl="1"/>
            <a:endParaRPr lang="en-US" dirty="0" smtClean="0"/>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19</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2"/>
          <p:cNvSpPr txBox="1">
            <a:spLocks/>
          </p:cNvSpPr>
          <p:nvPr/>
        </p:nvSpPr>
        <p:spPr>
          <a:xfrm>
            <a:off x="381000" y="1295400"/>
            <a:ext cx="83058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Proportionate Share Monitoring</a:t>
            </a:r>
            <a:endParaRPr lang="en-US" sz="3600" b="1" dirty="0">
              <a:latin typeface="+mn-lt"/>
            </a:endParaRPr>
          </a:p>
        </p:txBody>
      </p:sp>
      <p:sp>
        <p:nvSpPr>
          <p:cNvPr id="8" name="Content Placeholder 1"/>
          <p:cNvSpPr>
            <a:spLocks noGrp="1"/>
          </p:cNvSpPr>
          <p:nvPr>
            <p:ph idx="4294967295"/>
          </p:nvPr>
        </p:nvSpPr>
        <p:spPr>
          <a:xfrm>
            <a:off x="511629" y="2286000"/>
            <a:ext cx="8153400" cy="3733800"/>
          </a:xfrm>
        </p:spPr>
        <p:txBody>
          <a:bodyPr>
            <a:normAutofit/>
          </a:bodyPr>
          <a:lstStyle/>
          <a:p>
            <a:pPr lvl="0"/>
            <a:r>
              <a:rPr lang="en-US" sz="2800" dirty="0" smtClean="0">
                <a:solidFill>
                  <a:schemeClr val="tx1"/>
                </a:solidFill>
              </a:rPr>
              <a:t>Report collected quarterly (beginning October 2015)</a:t>
            </a:r>
          </a:p>
          <a:p>
            <a:pPr lvl="0"/>
            <a:r>
              <a:rPr lang="en-US" sz="2800" dirty="0" smtClean="0"/>
              <a:t>Itemize expenditures &amp; costs to date (by LEA)</a:t>
            </a:r>
          </a:p>
          <a:p>
            <a:pPr lvl="0"/>
            <a:r>
              <a:rPr lang="en-US" sz="2800" b="1" dirty="0" smtClean="0">
                <a:solidFill>
                  <a:schemeClr val="tx1"/>
                </a:solidFill>
              </a:rPr>
              <a:t>FY 14 </a:t>
            </a:r>
            <a:r>
              <a:rPr lang="en-US" sz="2800" dirty="0" smtClean="0"/>
              <a:t>Quarter 1 to include July 1, 2013- September 30, 2014 (catch up)</a:t>
            </a:r>
          </a:p>
          <a:p>
            <a:pPr lvl="0"/>
            <a:r>
              <a:rPr lang="en-US" sz="2800" b="1" dirty="0" smtClean="0">
                <a:solidFill>
                  <a:schemeClr val="tx1"/>
                </a:solidFill>
              </a:rPr>
              <a:t>FY 15 </a:t>
            </a:r>
            <a:r>
              <a:rPr lang="en-US" sz="2800" dirty="0" smtClean="0">
                <a:solidFill>
                  <a:schemeClr val="tx1"/>
                </a:solidFill>
              </a:rPr>
              <a:t>Quarter 1 to include July 1, 2014-September 30, 2014</a:t>
            </a:r>
          </a:p>
          <a:p>
            <a:pPr lvl="1"/>
            <a:endParaRPr lang="en-US" dirty="0" smtClean="0"/>
          </a:p>
        </p:txBody>
      </p:sp>
    </p:spTree>
    <p:extLst>
      <p:ext uri="{BB962C8B-B14F-4D97-AF65-F5344CB8AC3E}">
        <p14:creationId xmlns:p14="http://schemas.microsoft.com/office/powerpoint/2010/main" val="89488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w="38100">
            <a:solidFill>
              <a:srgbClr val="92D050"/>
            </a:solidFill>
          </a:ln>
        </p:spPr>
        <p:txBody>
          <a:bodyPr>
            <a:normAutofit/>
          </a:bodyPr>
          <a:lstStyle/>
          <a:p>
            <a:r>
              <a:rPr lang="en-US" sz="3600" b="1" dirty="0" smtClean="0"/>
              <a:t>OVERVIEW OF THE DAY</a:t>
            </a:r>
            <a:endParaRPr lang="en-US" sz="3600" b="1" dirty="0"/>
          </a:p>
        </p:txBody>
      </p:sp>
      <p:sp>
        <p:nvSpPr>
          <p:cNvPr id="3" name="Content Placeholder 2"/>
          <p:cNvSpPr>
            <a:spLocks noGrp="1"/>
          </p:cNvSpPr>
          <p:nvPr>
            <p:ph idx="1"/>
          </p:nvPr>
        </p:nvSpPr>
        <p:spPr>
          <a:xfrm>
            <a:off x="609600" y="1371600"/>
            <a:ext cx="8305800" cy="5257800"/>
          </a:xfrm>
        </p:spPr>
        <p:txBody>
          <a:bodyPr>
            <a:normAutofit fontScale="25000" lnSpcReduction="20000"/>
          </a:bodyPr>
          <a:lstStyle/>
          <a:p>
            <a:pPr marL="457200" indent="0">
              <a:lnSpc>
                <a:spcPct val="134000"/>
              </a:lnSpc>
              <a:spcBef>
                <a:spcPts val="14"/>
              </a:spcBef>
              <a:buNone/>
            </a:pPr>
            <a:r>
              <a:rPr lang="en-US" sz="9600" dirty="0" smtClean="0"/>
              <a:t>9:30	Welcome and Introductions</a:t>
            </a:r>
          </a:p>
          <a:p>
            <a:pPr marL="457200" indent="0">
              <a:lnSpc>
                <a:spcPct val="134000"/>
              </a:lnSpc>
              <a:spcBef>
                <a:spcPts val="14"/>
              </a:spcBef>
              <a:buNone/>
            </a:pPr>
            <a:r>
              <a:rPr lang="en-US" sz="9600" dirty="0" smtClean="0"/>
              <a:t>9:45	Online Resources and Data Collection</a:t>
            </a:r>
          </a:p>
          <a:p>
            <a:pPr marL="457200" indent="0">
              <a:lnSpc>
                <a:spcPct val="134000"/>
              </a:lnSpc>
              <a:spcBef>
                <a:spcPts val="14"/>
              </a:spcBef>
              <a:buNone/>
            </a:pPr>
            <a:r>
              <a:rPr lang="en-US" sz="9600" dirty="0" smtClean="0"/>
              <a:t>10:00	Special Education Funding</a:t>
            </a:r>
          </a:p>
          <a:p>
            <a:pPr marL="457200" indent="0">
              <a:lnSpc>
                <a:spcPct val="134000"/>
              </a:lnSpc>
              <a:spcBef>
                <a:spcPts val="14"/>
              </a:spcBef>
              <a:buNone/>
            </a:pPr>
            <a:r>
              <a:rPr lang="en-US" sz="9600" dirty="0" smtClean="0"/>
              <a:t>11:30	Nonpublic and choice scholarship students</a:t>
            </a:r>
          </a:p>
          <a:p>
            <a:pPr marL="457200" indent="0">
              <a:lnSpc>
                <a:spcPct val="134000"/>
              </a:lnSpc>
              <a:spcBef>
                <a:spcPts val="14"/>
              </a:spcBef>
              <a:buNone/>
            </a:pPr>
            <a:r>
              <a:rPr lang="en-US" sz="9600" dirty="0"/>
              <a:t>	</a:t>
            </a:r>
            <a:r>
              <a:rPr lang="en-US" sz="9600" dirty="0" smtClean="0"/>
              <a:t>	Students in private facilities – billing LEA</a:t>
            </a:r>
          </a:p>
          <a:p>
            <a:pPr marL="457200" indent="0">
              <a:lnSpc>
                <a:spcPct val="134000"/>
              </a:lnSpc>
              <a:spcBef>
                <a:spcPts val="14"/>
              </a:spcBef>
              <a:buNone/>
            </a:pPr>
            <a:r>
              <a:rPr lang="en-US" sz="9600" dirty="0" smtClean="0"/>
              <a:t>12:00	Lunch</a:t>
            </a:r>
          </a:p>
          <a:p>
            <a:pPr marL="457200" indent="0">
              <a:lnSpc>
                <a:spcPct val="134000"/>
              </a:lnSpc>
              <a:spcBef>
                <a:spcPts val="14"/>
              </a:spcBef>
              <a:buNone/>
            </a:pPr>
            <a:r>
              <a:rPr lang="en-US" sz="9600" dirty="0" smtClean="0"/>
              <a:t>1:00	Monitoring</a:t>
            </a:r>
          </a:p>
          <a:p>
            <a:pPr marL="457200" indent="0">
              <a:lnSpc>
                <a:spcPct val="134000"/>
              </a:lnSpc>
              <a:spcBef>
                <a:spcPts val="14"/>
              </a:spcBef>
              <a:buNone/>
            </a:pPr>
            <a:r>
              <a:rPr lang="en-US" sz="9600" dirty="0" smtClean="0"/>
              <a:t>2:00	RDA and SSIP</a:t>
            </a:r>
          </a:p>
          <a:p>
            <a:pPr marL="457200" indent="0">
              <a:lnSpc>
                <a:spcPct val="134000"/>
              </a:lnSpc>
              <a:spcBef>
                <a:spcPts val="14"/>
              </a:spcBef>
              <a:buNone/>
            </a:pPr>
            <a:r>
              <a:rPr lang="en-US" sz="9600" dirty="0" smtClean="0"/>
              <a:t>2:15	Resource Centers</a:t>
            </a:r>
          </a:p>
          <a:p>
            <a:pPr marL="457200" indent="0">
              <a:lnSpc>
                <a:spcPct val="134000"/>
              </a:lnSpc>
              <a:spcBef>
                <a:spcPts val="14"/>
              </a:spcBef>
              <a:buNone/>
            </a:pPr>
            <a:r>
              <a:rPr lang="en-US" sz="9600" dirty="0"/>
              <a:t>	</a:t>
            </a:r>
            <a:r>
              <a:rPr lang="en-US" sz="9600" dirty="0" smtClean="0"/>
              <a:t>	ESEA Waiver</a:t>
            </a:r>
          </a:p>
          <a:p>
            <a:pPr marL="457200" indent="0">
              <a:lnSpc>
                <a:spcPct val="134000"/>
              </a:lnSpc>
              <a:spcBef>
                <a:spcPts val="14"/>
              </a:spcBef>
              <a:buNone/>
            </a:pPr>
            <a:r>
              <a:rPr lang="en-US" sz="9600" dirty="0"/>
              <a:t>	</a:t>
            </a:r>
            <a:r>
              <a:rPr lang="en-US" sz="9600" dirty="0" smtClean="0"/>
              <a:t>	Complaints, Mediation, and Due Process</a:t>
            </a:r>
          </a:p>
          <a:p>
            <a:pPr marL="457200" indent="0">
              <a:lnSpc>
                <a:spcPct val="134000"/>
              </a:lnSpc>
              <a:spcBef>
                <a:spcPts val="14"/>
              </a:spcBef>
              <a:buNone/>
            </a:pPr>
            <a:r>
              <a:rPr lang="en-US" sz="9600" dirty="0" smtClean="0"/>
              <a:t>3:00	Questions</a:t>
            </a:r>
          </a:p>
          <a:p>
            <a:pPr marL="0" indent="0">
              <a:lnSpc>
                <a:spcPct val="150000"/>
              </a:lnSpc>
              <a:buNone/>
            </a:pPr>
            <a:r>
              <a:rPr lang="en-US" sz="2800" dirty="0"/>
              <a:t>	</a:t>
            </a:r>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35640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dirty="0" smtClean="0"/>
              <a:t>Application, Part 2</a:t>
            </a:r>
          </a:p>
          <a:p>
            <a:r>
              <a:rPr lang="en-US" sz="3000" dirty="0" smtClean="0"/>
              <a:t>One per LEA</a:t>
            </a:r>
          </a:p>
          <a:p>
            <a:r>
              <a:rPr lang="en-US" sz="3000" dirty="0" smtClean="0"/>
              <a:t>MOE</a:t>
            </a:r>
          </a:p>
          <a:p>
            <a:r>
              <a:rPr lang="en-US" sz="3000" dirty="0" smtClean="0"/>
              <a:t>Exceptions’ documentation</a:t>
            </a:r>
          </a:p>
          <a:p>
            <a:r>
              <a:rPr lang="en-US" sz="3000" dirty="0" smtClean="0"/>
              <a:t>Excess Costs</a:t>
            </a:r>
          </a:p>
          <a:p>
            <a:r>
              <a:rPr lang="en-US" sz="3000" dirty="0" smtClean="0"/>
              <a:t>CEIS Budget (Mandatory/Voluntary Only)</a:t>
            </a:r>
          </a:p>
          <a:p>
            <a:r>
              <a:rPr lang="en-US" sz="3000" dirty="0" smtClean="0"/>
              <a:t>Assurances’ document (signed by each LEA)</a:t>
            </a:r>
          </a:p>
          <a:p>
            <a:r>
              <a:rPr lang="en-US" sz="3000" dirty="0" smtClean="0"/>
              <a:t>Webinar TBD (will announce on Learning Connection)</a:t>
            </a:r>
          </a:p>
          <a:p>
            <a:r>
              <a:rPr lang="en-US" sz="3000" dirty="0" smtClean="0"/>
              <a:t>DUE AUGUST 29, 2014</a:t>
            </a:r>
          </a:p>
          <a:p>
            <a:pPr marL="0" indent="0">
              <a:buNone/>
            </a:pPr>
            <a:endParaRPr lang="en-US" sz="3000" dirty="0" smtClean="0"/>
          </a:p>
          <a:p>
            <a:pPr marL="0" indent="0">
              <a:buNone/>
            </a:pPr>
            <a:r>
              <a:rPr lang="en-US" sz="3000" b="1" u="sng" dirty="0" smtClean="0"/>
              <a:t>NOTE</a:t>
            </a:r>
            <a:r>
              <a:rPr lang="en-US" sz="3000" dirty="0" smtClean="0"/>
              <a:t>:  Conditional Approval of Part 1 </a:t>
            </a:r>
            <a:r>
              <a:rPr lang="en-US" sz="3000" u="sng" dirty="0" smtClean="0"/>
              <a:t>and</a:t>
            </a:r>
            <a:r>
              <a:rPr lang="en-US" sz="3000" dirty="0" smtClean="0"/>
              <a:t> Approval of Part 2 must be given before reimbursement requests will be honored.</a:t>
            </a:r>
            <a:endParaRPr lang="en-US" sz="3000" dirty="0"/>
          </a:p>
          <a:p>
            <a:endParaRPr lang="en-US" sz="3000" dirty="0" smtClean="0"/>
          </a:p>
          <a:p>
            <a:endParaRPr lang="en-US" sz="3000" dirty="0"/>
          </a:p>
          <a:p>
            <a:pPr marL="0" indent="0">
              <a:buNone/>
            </a:pPr>
            <a:endParaRPr lang="en-US" sz="3000" dirty="0" smtClean="0"/>
          </a:p>
          <a:p>
            <a:endParaRPr lang="en-US" sz="3000" dirty="0" smtClean="0"/>
          </a:p>
          <a:p>
            <a:endParaRPr lang="en-US" sz="3000" dirty="0" smtClean="0"/>
          </a:p>
          <a:p>
            <a:endParaRPr lang="en-US" sz="3000" dirty="0" smtClean="0"/>
          </a:p>
          <a:p>
            <a:endParaRPr lang="en-US" sz="3000" dirty="0" smtClean="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20</a:t>
            </a:fld>
            <a:endParaRPr lang="en-US" dirty="0">
              <a:solidFill>
                <a:prstClr val="black">
                  <a:tint val="75000"/>
                </a:prstClr>
              </a:solidFill>
            </a:endParaRPr>
          </a:p>
        </p:txBody>
      </p:sp>
      <p:sp>
        <p:nvSpPr>
          <p:cNvPr id="5" name="Title 1"/>
          <p:cNvSpPr>
            <a:spLocks noGrp="1"/>
          </p:cNvSpPr>
          <p:nvPr>
            <p:ph type="title"/>
          </p:nvPr>
        </p:nvSpPr>
        <p:spPr>
          <a:ln w="38100">
            <a:solidFill>
              <a:srgbClr val="92D050"/>
            </a:solidFill>
          </a:ln>
        </p:spPr>
        <p:txBody>
          <a:bodyPr>
            <a:normAutofit/>
          </a:bodyPr>
          <a:lstStyle/>
          <a:p>
            <a:r>
              <a:rPr lang="en-US" b="1" dirty="0" smtClean="0"/>
              <a:t>Part B Federal Funding</a:t>
            </a:r>
            <a:endParaRPr lang="en-US" b="1" dirty="0"/>
          </a:p>
        </p:txBody>
      </p:sp>
    </p:spTree>
    <p:extLst>
      <p:ext uri="{BB962C8B-B14F-4D97-AF65-F5344CB8AC3E}">
        <p14:creationId xmlns:p14="http://schemas.microsoft.com/office/powerpoint/2010/main" val="1863824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21</a:t>
            </a:fld>
            <a:endParaRPr lang="en-US" dirty="0"/>
          </a:p>
        </p:txBody>
      </p:sp>
      <p:sp>
        <p:nvSpPr>
          <p:cNvPr id="5" name="Title 1"/>
          <p:cNvSpPr>
            <a:spLocks noGrp="1"/>
          </p:cNvSpPr>
          <p:nvPr>
            <p:ph type="title"/>
          </p:nvPr>
        </p:nvSpPr>
        <p:spPr>
          <a:xfrm>
            <a:off x="457200" y="274638"/>
            <a:ext cx="8229600" cy="715962"/>
          </a:xfrm>
          <a:ln w="38100">
            <a:solidFill>
              <a:srgbClr val="92D050"/>
            </a:solidFill>
          </a:ln>
        </p:spPr>
        <p:txBody>
          <a:bodyPr>
            <a:normAutofit fontScale="90000"/>
          </a:bodyPr>
          <a:lstStyle/>
          <a:p>
            <a:r>
              <a:rPr lang="en-US" b="1" dirty="0" smtClean="0"/>
              <a:t>Part B Federal Funding</a:t>
            </a:r>
            <a:endParaRPr lang="en-US" b="1" dirty="0"/>
          </a:p>
        </p:txBody>
      </p:sp>
      <p:sp>
        <p:nvSpPr>
          <p:cNvPr id="6" name="Title 1"/>
          <p:cNvSpPr txBox="1">
            <a:spLocks/>
          </p:cNvSpPr>
          <p:nvPr/>
        </p:nvSpPr>
        <p:spPr>
          <a:xfrm>
            <a:off x="381000" y="1143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mn-lt"/>
              </a:rPr>
              <a:t>Maintenance of Effort (MOE)</a:t>
            </a:r>
            <a:endParaRPr lang="en-US" sz="3200" b="1" dirty="0">
              <a:latin typeface="+mn-lt"/>
            </a:endParaRPr>
          </a:p>
        </p:txBody>
      </p:sp>
      <p:sp>
        <p:nvSpPr>
          <p:cNvPr id="7" name="Content Placeholder 2"/>
          <p:cNvSpPr>
            <a:spLocks noGrp="1"/>
          </p:cNvSpPr>
          <p:nvPr>
            <p:ph idx="1"/>
          </p:nvPr>
        </p:nvSpPr>
        <p:spPr>
          <a:xfrm>
            <a:off x="457200" y="2133600"/>
            <a:ext cx="8229600" cy="2697163"/>
          </a:xfrm>
        </p:spPr>
        <p:txBody>
          <a:bodyPr anchor="ctr"/>
          <a:lstStyle/>
          <a:p>
            <a:pPr>
              <a:buNone/>
            </a:pPr>
            <a:r>
              <a:rPr lang="en-US" dirty="0" smtClean="0">
                <a:solidFill>
                  <a:schemeClr val="tx1"/>
                </a:solidFill>
              </a:rPr>
              <a:t>	Requires an LEA spend at least the same amount per student as it did in the previous fiscal year on students with disabilities from funds </a:t>
            </a:r>
            <a:r>
              <a:rPr lang="en-US" b="1" u="sng" dirty="0" smtClean="0">
                <a:solidFill>
                  <a:schemeClr val="tx1"/>
                </a:solidFill>
              </a:rPr>
              <a:t>other than IDEA Part B</a:t>
            </a:r>
            <a:endParaRPr lang="en-US" b="1" u="sng" dirty="0">
              <a:solidFill>
                <a:schemeClr val="tx1"/>
              </a:solidFill>
            </a:endParaRPr>
          </a:p>
        </p:txBody>
      </p:sp>
    </p:spTree>
    <p:extLst>
      <p:ext uri="{BB962C8B-B14F-4D97-AF65-F5344CB8AC3E}">
        <p14:creationId xmlns:p14="http://schemas.microsoft.com/office/powerpoint/2010/main" val="3668403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22</a:t>
            </a:fld>
            <a:endParaRPr lang="en-US" dirty="0"/>
          </a:p>
        </p:txBody>
      </p:sp>
      <p:sp>
        <p:nvSpPr>
          <p:cNvPr id="6" name="Title 1"/>
          <p:cNvSpPr txBox="1">
            <a:spLocks/>
          </p:cNvSpPr>
          <p:nvPr/>
        </p:nvSpPr>
        <p:spPr>
          <a:xfrm>
            <a:off x="376177" y="1239455"/>
            <a:ext cx="8610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mn-lt"/>
              </a:rPr>
              <a:t>Expenditures to Include for MOE</a:t>
            </a:r>
            <a:endParaRPr lang="en-US" sz="3200" b="1" dirty="0">
              <a:latin typeface="+mn-lt"/>
            </a:endParaRPr>
          </a:p>
        </p:txBody>
      </p:sp>
      <p:sp>
        <p:nvSpPr>
          <p:cNvPr id="8" name="Content Placeholder 2"/>
          <p:cNvSpPr>
            <a:spLocks noGrp="1"/>
          </p:cNvSpPr>
          <p:nvPr>
            <p:ph sz="half" idx="1"/>
          </p:nvPr>
        </p:nvSpPr>
        <p:spPr>
          <a:xfrm>
            <a:off x="397397" y="1696656"/>
            <a:ext cx="4038600" cy="4810508"/>
          </a:xfrm>
        </p:spPr>
        <p:txBody>
          <a:bodyPr>
            <a:noAutofit/>
          </a:bodyPr>
          <a:lstStyle/>
          <a:p>
            <a:pPr>
              <a:spcBef>
                <a:spcPts val="600"/>
              </a:spcBef>
              <a:buNone/>
            </a:pPr>
            <a:r>
              <a:rPr lang="en-US" sz="2000" dirty="0" smtClean="0">
                <a:solidFill>
                  <a:schemeClr val="tx1"/>
                </a:solidFill>
              </a:rPr>
              <a:t>Any expenditures from State/ Local funds for FAPE, including (but not limited to):</a:t>
            </a:r>
          </a:p>
          <a:p>
            <a:pPr>
              <a:spcBef>
                <a:spcPts val="600"/>
              </a:spcBef>
              <a:buNone/>
            </a:pPr>
            <a:endParaRPr lang="en-US" sz="2000" dirty="0" smtClean="0">
              <a:solidFill>
                <a:schemeClr val="tx1"/>
              </a:solidFill>
            </a:endParaRPr>
          </a:p>
          <a:p>
            <a:pPr marL="514350" indent="-514350">
              <a:spcBef>
                <a:spcPts val="0"/>
              </a:spcBef>
              <a:buFont typeface="+mj-lt"/>
              <a:buAutoNum type="arabicPeriod"/>
            </a:pPr>
            <a:r>
              <a:rPr lang="en-US" sz="2000" dirty="0" smtClean="0">
                <a:solidFill>
                  <a:schemeClr val="tx1"/>
                </a:solidFill>
              </a:rPr>
              <a:t>Administration</a:t>
            </a:r>
          </a:p>
          <a:p>
            <a:pPr marL="514350" indent="-514350">
              <a:spcBef>
                <a:spcPts val="0"/>
              </a:spcBef>
              <a:buFont typeface="+mj-lt"/>
              <a:buAutoNum type="arabicPeriod"/>
            </a:pPr>
            <a:r>
              <a:rPr lang="en-US" sz="2000" dirty="0" smtClean="0">
                <a:solidFill>
                  <a:schemeClr val="tx1"/>
                </a:solidFill>
              </a:rPr>
              <a:t>Instruction</a:t>
            </a:r>
          </a:p>
          <a:p>
            <a:pPr marL="514350" indent="-514350">
              <a:spcBef>
                <a:spcPts val="0"/>
              </a:spcBef>
              <a:buFont typeface="+mj-lt"/>
              <a:buAutoNum type="arabicPeriod"/>
            </a:pPr>
            <a:r>
              <a:rPr lang="en-US" sz="2000" dirty="0" smtClean="0">
                <a:solidFill>
                  <a:schemeClr val="tx1"/>
                </a:solidFill>
              </a:rPr>
              <a:t>Attendance/Health Services</a:t>
            </a:r>
          </a:p>
          <a:p>
            <a:pPr marL="514350" indent="-514350">
              <a:spcBef>
                <a:spcPts val="0"/>
              </a:spcBef>
              <a:buFont typeface="+mj-lt"/>
              <a:buAutoNum type="arabicPeriod"/>
            </a:pPr>
            <a:r>
              <a:rPr lang="en-US" sz="2000" dirty="0" smtClean="0">
                <a:solidFill>
                  <a:schemeClr val="tx1"/>
                </a:solidFill>
              </a:rPr>
              <a:t>Transportation</a:t>
            </a:r>
          </a:p>
          <a:p>
            <a:pPr marL="514350" indent="-514350">
              <a:spcBef>
                <a:spcPts val="0"/>
              </a:spcBef>
              <a:buFont typeface="+mj-lt"/>
              <a:buAutoNum type="arabicPeriod"/>
            </a:pPr>
            <a:r>
              <a:rPr lang="en-US" sz="2000" dirty="0" smtClean="0">
                <a:solidFill>
                  <a:schemeClr val="tx1"/>
                </a:solidFill>
              </a:rPr>
              <a:t>Operation/Maintenance of Building</a:t>
            </a:r>
          </a:p>
          <a:p>
            <a:pPr marL="514350" indent="-514350">
              <a:spcBef>
                <a:spcPts val="0"/>
              </a:spcBef>
              <a:buFont typeface="+mj-lt"/>
              <a:buAutoNum type="arabicPeriod"/>
            </a:pPr>
            <a:r>
              <a:rPr lang="en-US" sz="2000" dirty="0" smtClean="0">
                <a:solidFill>
                  <a:schemeClr val="tx1"/>
                </a:solidFill>
              </a:rPr>
              <a:t>Fixed Charges</a:t>
            </a:r>
          </a:p>
          <a:p>
            <a:pPr marL="514350" indent="-514350">
              <a:spcBef>
                <a:spcPts val="0"/>
              </a:spcBef>
              <a:buFont typeface="+mj-lt"/>
              <a:buAutoNum type="arabicPeriod"/>
            </a:pPr>
            <a:r>
              <a:rPr lang="en-US" sz="2000" dirty="0" smtClean="0">
                <a:solidFill>
                  <a:schemeClr val="tx1"/>
                </a:solidFill>
              </a:rPr>
              <a:t>Food Services</a:t>
            </a:r>
          </a:p>
          <a:p>
            <a:pPr marL="514350" indent="-514350">
              <a:spcBef>
                <a:spcPts val="0"/>
              </a:spcBef>
              <a:buFont typeface="+mj-lt"/>
              <a:buAutoNum type="arabicPeriod"/>
            </a:pPr>
            <a:r>
              <a:rPr lang="en-US" sz="2000" dirty="0" smtClean="0">
                <a:solidFill>
                  <a:schemeClr val="tx1"/>
                </a:solidFill>
              </a:rPr>
              <a:t>Equipment</a:t>
            </a:r>
          </a:p>
          <a:p>
            <a:pPr marL="514350" indent="-514350">
              <a:spcBef>
                <a:spcPts val="0"/>
              </a:spcBef>
              <a:buFont typeface="+mj-lt"/>
              <a:buAutoNum type="arabicPeriod"/>
            </a:pPr>
            <a:r>
              <a:rPr lang="en-US" sz="2000" dirty="0" smtClean="0">
                <a:solidFill>
                  <a:schemeClr val="tx1"/>
                </a:solidFill>
              </a:rPr>
              <a:t>Student Body Activities</a:t>
            </a:r>
          </a:p>
          <a:p>
            <a:pPr marL="514350" indent="-514350">
              <a:spcBef>
                <a:spcPts val="0"/>
              </a:spcBef>
              <a:buFont typeface="+mj-lt"/>
              <a:buAutoNum type="arabicPeriod"/>
            </a:pPr>
            <a:r>
              <a:rPr lang="en-US" sz="2000" dirty="0" smtClean="0">
                <a:solidFill>
                  <a:schemeClr val="tx1"/>
                </a:solidFill>
              </a:rPr>
              <a:t>Materials &amp; Supplies</a:t>
            </a:r>
            <a:endParaRPr lang="en-US" sz="2000" dirty="0">
              <a:solidFill>
                <a:schemeClr val="tx1"/>
              </a:solidFill>
            </a:endParaRPr>
          </a:p>
        </p:txBody>
      </p:sp>
      <p:sp>
        <p:nvSpPr>
          <p:cNvPr id="11" name="Content Placeholder 3"/>
          <p:cNvSpPr>
            <a:spLocks noGrp="1"/>
          </p:cNvSpPr>
          <p:nvPr>
            <p:ph sz="half" idx="2"/>
          </p:nvPr>
        </p:nvSpPr>
        <p:spPr>
          <a:xfrm>
            <a:off x="4648200" y="2743201"/>
            <a:ext cx="4038600" cy="2819400"/>
          </a:xfrm>
        </p:spPr>
        <p:txBody>
          <a:bodyPr anchor="ctr">
            <a:normAutofit/>
          </a:bodyPr>
          <a:lstStyle/>
          <a:p>
            <a:pPr marL="0" algn="ctr">
              <a:spcBef>
                <a:spcPts val="0"/>
              </a:spcBef>
              <a:buNone/>
            </a:pPr>
            <a:r>
              <a:rPr lang="en-US" sz="2400" dirty="0" smtClean="0">
                <a:solidFill>
                  <a:schemeClr val="tx1"/>
                </a:solidFill>
              </a:rPr>
              <a:t>Overall expenses </a:t>
            </a:r>
          </a:p>
          <a:p>
            <a:pPr marL="0" algn="ctr">
              <a:spcBef>
                <a:spcPts val="0"/>
              </a:spcBef>
              <a:buNone/>
            </a:pPr>
            <a:r>
              <a:rPr lang="en-US" sz="2400" b="1" u="sng" dirty="0" smtClean="0"/>
              <a:t>CAN</a:t>
            </a:r>
            <a:r>
              <a:rPr lang="en-US" sz="2400" b="1" u="sng" dirty="0" smtClean="0">
                <a:solidFill>
                  <a:schemeClr val="tx1"/>
                </a:solidFill>
              </a:rPr>
              <a:t> BE</a:t>
            </a:r>
          </a:p>
          <a:p>
            <a:pPr marL="0" algn="ctr">
              <a:spcBef>
                <a:spcPts val="0"/>
              </a:spcBef>
              <a:buNone/>
            </a:pPr>
            <a:r>
              <a:rPr lang="en-US" sz="2400" dirty="0" smtClean="0">
                <a:solidFill>
                  <a:schemeClr val="tx1"/>
                </a:solidFill>
              </a:rPr>
              <a:t>pro-rated to represent</a:t>
            </a:r>
          </a:p>
          <a:p>
            <a:pPr marL="0" algn="ctr">
              <a:spcBef>
                <a:spcPts val="0"/>
              </a:spcBef>
              <a:buNone/>
            </a:pPr>
            <a:r>
              <a:rPr lang="en-US" sz="2400" dirty="0" smtClean="0">
                <a:solidFill>
                  <a:schemeClr val="tx1"/>
                </a:solidFill>
              </a:rPr>
              <a:t>the population of</a:t>
            </a:r>
          </a:p>
          <a:p>
            <a:pPr marL="0" algn="ctr">
              <a:spcBef>
                <a:spcPts val="0"/>
              </a:spcBef>
              <a:buNone/>
            </a:pPr>
            <a:r>
              <a:rPr lang="en-US" sz="2400" dirty="0" smtClean="0">
                <a:solidFill>
                  <a:schemeClr val="tx1"/>
                </a:solidFill>
              </a:rPr>
              <a:t>students with</a:t>
            </a:r>
          </a:p>
          <a:p>
            <a:pPr marL="0" algn="ctr">
              <a:spcBef>
                <a:spcPts val="0"/>
              </a:spcBef>
              <a:buNone/>
            </a:pPr>
            <a:r>
              <a:rPr lang="en-US" sz="2400" dirty="0" smtClean="0">
                <a:solidFill>
                  <a:schemeClr val="tx1"/>
                </a:solidFill>
              </a:rPr>
              <a:t>disabilities</a:t>
            </a:r>
            <a:endParaRPr lang="en-US" sz="2400" dirty="0">
              <a:solidFill>
                <a:schemeClr val="tx1"/>
              </a:solidFill>
            </a:endParaRPr>
          </a:p>
        </p:txBody>
      </p:sp>
      <p:sp>
        <p:nvSpPr>
          <p:cNvPr id="12" name="Oval 11"/>
          <p:cNvSpPr/>
          <p:nvPr/>
        </p:nvSpPr>
        <p:spPr bwMode="auto">
          <a:xfrm>
            <a:off x="4780344" y="2743200"/>
            <a:ext cx="3810000" cy="2667000"/>
          </a:xfrm>
          <a:prstGeom prst="ellipse">
            <a:avLst/>
          </a:prstGeom>
          <a:noFill/>
          <a:ln w="63500" cmpd="sng">
            <a:solidFill>
              <a:schemeClr val="tx1"/>
            </a:solidFill>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latin typeface="Gill Sans MT" pitchFamily="34" charset="0"/>
            </a:endParaRPr>
          </a:p>
        </p:txBody>
      </p:sp>
    </p:spTree>
    <p:extLst>
      <p:ext uri="{BB962C8B-B14F-4D97-AF65-F5344CB8AC3E}">
        <p14:creationId xmlns:p14="http://schemas.microsoft.com/office/powerpoint/2010/main" val="3668403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23</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extBox 5"/>
          <p:cNvSpPr txBox="1"/>
          <p:nvPr/>
        </p:nvSpPr>
        <p:spPr>
          <a:xfrm>
            <a:off x="457200" y="1396663"/>
            <a:ext cx="7010400" cy="646331"/>
          </a:xfrm>
          <a:prstGeom prst="rect">
            <a:avLst/>
          </a:prstGeom>
          <a:noFill/>
        </p:spPr>
        <p:txBody>
          <a:bodyPr wrap="square" rtlCol="0">
            <a:spAutoFit/>
          </a:bodyPr>
          <a:lstStyle/>
          <a:p>
            <a:r>
              <a:rPr lang="en-US" sz="3600" b="1" dirty="0"/>
              <a:t>Tracking Expenditures</a:t>
            </a:r>
          </a:p>
        </p:txBody>
      </p:sp>
      <p:sp>
        <p:nvSpPr>
          <p:cNvPr id="7" name="Content Placeholder 6"/>
          <p:cNvSpPr txBox="1">
            <a:spLocks noGrp="1"/>
          </p:cNvSpPr>
          <p:nvPr>
            <p:ph idx="1"/>
          </p:nvPr>
        </p:nvSpPr>
        <p:spPr>
          <a:xfrm>
            <a:off x="457200" y="2438400"/>
            <a:ext cx="8229600" cy="3625608"/>
          </a:xfrm>
          <a:prstGeom prst="rect">
            <a:avLst/>
          </a:prstGeom>
          <a:noFill/>
        </p:spPr>
        <p:txBody>
          <a:bodyPr wrap="square" rtlCol="0">
            <a:spAutoFit/>
          </a:bodyPr>
          <a:lstStyle/>
          <a:p>
            <a:pPr marL="0" indent="0">
              <a:buNone/>
            </a:pPr>
            <a:r>
              <a:rPr lang="en-US" sz="2800" dirty="0"/>
              <a:t>Expenses should:</a:t>
            </a:r>
          </a:p>
          <a:p>
            <a:endParaRPr lang="en-US" sz="2800" dirty="0"/>
          </a:p>
          <a:p>
            <a:pPr marL="285750" indent="-285750">
              <a:buFont typeface="Arial" pitchFamily="34" charset="0"/>
              <a:buChar char="•"/>
            </a:pPr>
            <a:r>
              <a:rPr lang="en-US" sz="2800" dirty="0"/>
              <a:t>Be consistent from year to year.</a:t>
            </a:r>
          </a:p>
          <a:p>
            <a:pPr marL="285750" indent="-285750">
              <a:buFont typeface="Arial" pitchFamily="34" charset="0"/>
              <a:buChar char="•"/>
            </a:pPr>
            <a:endParaRPr lang="en-US" sz="2800" dirty="0"/>
          </a:p>
          <a:p>
            <a:pPr marL="285750" indent="-285750">
              <a:buFont typeface="Arial" pitchFamily="34" charset="0"/>
              <a:buChar char="•"/>
            </a:pPr>
            <a:r>
              <a:rPr lang="en-US" sz="2800" dirty="0"/>
              <a:t>Be logically connected to special education.</a:t>
            </a:r>
          </a:p>
          <a:p>
            <a:pPr marL="285750" indent="-285750">
              <a:buFont typeface="Arial" pitchFamily="34" charset="0"/>
              <a:buChar char="•"/>
            </a:pPr>
            <a:endParaRPr lang="en-US" sz="2800" dirty="0"/>
          </a:p>
          <a:p>
            <a:pPr marL="285750" indent="-285750">
              <a:buFont typeface="Arial" pitchFamily="34" charset="0"/>
              <a:buChar char="•"/>
            </a:pPr>
            <a:r>
              <a:rPr lang="en-US" sz="2800" dirty="0"/>
              <a:t>Be tracked for audit purposes.</a:t>
            </a:r>
          </a:p>
        </p:txBody>
      </p:sp>
    </p:spTree>
    <p:extLst>
      <p:ext uri="{BB962C8B-B14F-4D97-AF65-F5344CB8AC3E}">
        <p14:creationId xmlns:p14="http://schemas.microsoft.com/office/powerpoint/2010/main" val="3668403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24</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8" name="Title 1"/>
          <p:cNvSpPr txBox="1">
            <a:spLocks/>
          </p:cNvSpPr>
          <p:nvPr/>
        </p:nvSpPr>
        <p:spPr>
          <a:xfrm>
            <a:off x="381000" y="1066800"/>
            <a:ext cx="548005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Example 1:  Personnel</a:t>
            </a:r>
            <a:endParaRPr lang="en-US" sz="3600" b="1" dirty="0">
              <a:latin typeface="+mn-lt"/>
            </a:endParaRPr>
          </a:p>
        </p:txBody>
      </p:sp>
      <p:sp>
        <p:nvSpPr>
          <p:cNvPr id="11" name="Content Placeholder 2"/>
          <p:cNvSpPr>
            <a:spLocks noGrp="1"/>
          </p:cNvSpPr>
          <p:nvPr>
            <p:ph sz="half" idx="4294967295"/>
          </p:nvPr>
        </p:nvSpPr>
        <p:spPr>
          <a:xfrm>
            <a:off x="345311" y="1981200"/>
            <a:ext cx="4038600" cy="3776662"/>
          </a:xfrm>
        </p:spPr>
        <p:txBody>
          <a:bodyPr>
            <a:normAutofit fontScale="92500"/>
          </a:bodyPr>
          <a:lstStyle/>
          <a:p>
            <a:r>
              <a:rPr lang="en-US" sz="2400" dirty="0" smtClean="0"/>
              <a:t>A middle school has one nurse who sees all students throughout the year.</a:t>
            </a:r>
          </a:p>
          <a:p>
            <a:endParaRPr lang="en-US" sz="2400" dirty="0" smtClean="0"/>
          </a:p>
          <a:p>
            <a:r>
              <a:rPr lang="en-US" sz="2400" dirty="0" smtClean="0"/>
              <a:t>The nurse’s salary is $45,000/year.</a:t>
            </a:r>
          </a:p>
          <a:p>
            <a:endParaRPr lang="en-US" sz="2400" dirty="0" smtClean="0"/>
          </a:p>
          <a:p>
            <a:r>
              <a:rPr lang="en-US" sz="2400" dirty="0" smtClean="0"/>
              <a:t>11% of the school’s population is comprised of students with disabilities (SWD).</a:t>
            </a:r>
            <a:endParaRPr lang="en-US" sz="2400" dirty="0"/>
          </a:p>
        </p:txBody>
      </p:sp>
      <p:sp>
        <p:nvSpPr>
          <p:cNvPr id="12" name="Content Placeholder 3"/>
          <p:cNvSpPr>
            <a:spLocks noGrp="1"/>
          </p:cNvSpPr>
          <p:nvPr>
            <p:ph sz="half" idx="4294967295"/>
          </p:nvPr>
        </p:nvSpPr>
        <p:spPr>
          <a:xfrm>
            <a:off x="4724400" y="1524000"/>
            <a:ext cx="4191000" cy="4525963"/>
          </a:xfrm>
          <a:ln w="25400">
            <a:solidFill>
              <a:schemeClr val="tx1"/>
            </a:solidFill>
          </a:ln>
        </p:spPr>
        <p:txBody>
          <a:bodyPr>
            <a:normAutofit fontScale="92500" lnSpcReduction="20000"/>
          </a:bodyPr>
          <a:lstStyle/>
          <a:p>
            <a:pPr>
              <a:buNone/>
            </a:pPr>
            <a:r>
              <a:rPr lang="en-US" sz="2400" dirty="0" smtClean="0"/>
              <a:t>$45,000 (salary)</a:t>
            </a:r>
          </a:p>
          <a:p>
            <a:pPr>
              <a:buNone/>
            </a:pPr>
            <a:r>
              <a:rPr lang="en-US" sz="2400" u="sng" dirty="0" smtClean="0"/>
              <a:t>X	     .11</a:t>
            </a:r>
            <a:r>
              <a:rPr lang="en-US" sz="2400" dirty="0" smtClean="0"/>
              <a:t> (% of SWD)</a:t>
            </a:r>
            <a:endParaRPr lang="en-US" sz="2400" u="sng" dirty="0" smtClean="0"/>
          </a:p>
          <a:p>
            <a:pPr>
              <a:buNone/>
            </a:pPr>
            <a:r>
              <a:rPr lang="en-US" sz="2400" dirty="0" smtClean="0"/>
              <a:t>$4,950.00</a:t>
            </a:r>
          </a:p>
          <a:p>
            <a:pPr>
              <a:buNone/>
            </a:pPr>
            <a:endParaRPr lang="en-US" dirty="0"/>
          </a:p>
          <a:p>
            <a:pPr>
              <a:buNone/>
            </a:pPr>
            <a:r>
              <a:rPr lang="en-US" sz="2400" dirty="0" smtClean="0"/>
              <a:t>$4,950.00 could be applied toward</a:t>
            </a:r>
          </a:p>
          <a:p>
            <a:pPr>
              <a:buNone/>
            </a:pPr>
            <a:r>
              <a:rPr lang="en-US" sz="2400" dirty="0" smtClean="0"/>
              <a:t>MOE.  </a:t>
            </a:r>
          </a:p>
          <a:p>
            <a:pPr>
              <a:buNone/>
            </a:pPr>
            <a:endParaRPr lang="en-US" sz="2400" dirty="0"/>
          </a:p>
          <a:p>
            <a:pPr>
              <a:buNone/>
            </a:pPr>
            <a:r>
              <a:rPr lang="en-US" sz="2400" dirty="0" smtClean="0"/>
              <a:t>If the LEA has 8 school</a:t>
            </a:r>
          </a:p>
          <a:p>
            <a:pPr>
              <a:buNone/>
            </a:pPr>
            <a:r>
              <a:rPr lang="en-US" sz="2400" dirty="0" smtClean="0"/>
              <a:t>buildings, this could be</a:t>
            </a:r>
          </a:p>
          <a:p>
            <a:pPr>
              <a:buNone/>
            </a:pPr>
            <a:r>
              <a:rPr lang="en-US" sz="2400" dirty="0" smtClean="0"/>
              <a:t>calculated for each of the</a:t>
            </a:r>
          </a:p>
          <a:p>
            <a:pPr>
              <a:buNone/>
            </a:pPr>
            <a:r>
              <a:rPr lang="en-US" sz="2400" dirty="0" smtClean="0"/>
              <a:t>buildings based on the</a:t>
            </a:r>
          </a:p>
          <a:p>
            <a:pPr>
              <a:buNone/>
            </a:pPr>
            <a:r>
              <a:rPr lang="en-US" sz="2400" dirty="0" smtClean="0"/>
              <a:t>percentage of SWD per</a:t>
            </a:r>
          </a:p>
          <a:p>
            <a:pPr>
              <a:buNone/>
            </a:pPr>
            <a:r>
              <a:rPr lang="en-US" sz="2400" dirty="0" smtClean="0"/>
              <a:t>individual building.</a:t>
            </a:r>
            <a:endParaRPr lang="en-US" sz="2400" dirty="0"/>
          </a:p>
        </p:txBody>
      </p:sp>
    </p:spTree>
    <p:extLst>
      <p:ext uri="{BB962C8B-B14F-4D97-AF65-F5344CB8AC3E}">
        <p14:creationId xmlns:p14="http://schemas.microsoft.com/office/powerpoint/2010/main" val="263411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25</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1"/>
          <p:cNvSpPr txBox="1">
            <a:spLocks/>
          </p:cNvSpPr>
          <p:nvPr/>
        </p:nvSpPr>
        <p:spPr>
          <a:xfrm>
            <a:off x="381965" y="1066800"/>
            <a:ext cx="61722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latin typeface="+mn-lt"/>
              </a:rPr>
              <a:t>Example 2:  Equipment</a:t>
            </a:r>
            <a:endParaRPr lang="en-US" b="1" dirty="0">
              <a:latin typeface="+mn-lt"/>
            </a:endParaRPr>
          </a:p>
        </p:txBody>
      </p:sp>
      <p:sp>
        <p:nvSpPr>
          <p:cNvPr id="8" name="Content Placeholder 2"/>
          <p:cNvSpPr>
            <a:spLocks noGrp="1"/>
          </p:cNvSpPr>
          <p:nvPr>
            <p:ph sz="half" idx="4294967295"/>
          </p:nvPr>
        </p:nvSpPr>
        <p:spPr>
          <a:xfrm>
            <a:off x="381965" y="1905000"/>
            <a:ext cx="4190035" cy="4525963"/>
          </a:xfrm>
        </p:spPr>
        <p:txBody>
          <a:bodyPr>
            <a:normAutofit lnSpcReduction="10000"/>
          </a:bodyPr>
          <a:lstStyle/>
          <a:p>
            <a:r>
              <a:rPr lang="en-US" sz="2400" dirty="0" smtClean="0"/>
              <a:t>An LEA provides all classrooms within a corporation with Smart Boards.</a:t>
            </a:r>
          </a:p>
          <a:p>
            <a:endParaRPr lang="en-US" sz="2400" dirty="0" smtClean="0"/>
          </a:p>
          <a:p>
            <a:r>
              <a:rPr lang="en-US" sz="2400" dirty="0" smtClean="0"/>
              <a:t>The total cost of the Smart Boards was $10,000,000.00.</a:t>
            </a:r>
          </a:p>
          <a:p>
            <a:endParaRPr lang="en-US" sz="2400" dirty="0" smtClean="0"/>
          </a:p>
          <a:p>
            <a:r>
              <a:rPr lang="en-US" sz="2400" dirty="0" smtClean="0"/>
              <a:t>13% of the corporation’s student population is comprised of students with disabilities.</a:t>
            </a:r>
            <a:endParaRPr lang="en-US" sz="2400" dirty="0"/>
          </a:p>
        </p:txBody>
      </p:sp>
      <p:sp>
        <p:nvSpPr>
          <p:cNvPr id="9" name="Content Placeholder 3"/>
          <p:cNvSpPr>
            <a:spLocks noGrp="1"/>
          </p:cNvSpPr>
          <p:nvPr>
            <p:ph sz="half" idx="4294967295"/>
          </p:nvPr>
        </p:nvSpPr>
        <p:spPr>
          <a:xfrm>
            <a:off x="4800600" y="1759352"/>
            <a:ext cx="4038600" cy="4525963"/>
          </a:xfrm>
          <a:ln w="25400">
            <a:solidFill>
              <a:schemeClr val="tx1"/>
            </a:solidFill>
          </a:ln>
        </p:spPr>
        <p:txBody>
          <a:bodyPr>
            <a:normAutofit fontScale="55000" lnSpcReduction="20000"/>
          </a:bodyPr>
          <a:lstStyle/>
          <a:p>
            <a:pPr>
              <a:buNone/>
            </a:pPr>
            <a:endParaRPr lang="en-US" sz="1100" dirty="0" smtClean="0"/>
          </a:p>
          <a:p>
            <a:pPr>
              <a:buNone/>
            </a:pPr>
            <a:r>
              <a:rPr lang="en-US" sz="2900" dirty="0" smtClean="0"/>
              <a:t>$10,000,000 (total cost)</a:t>
            </a:r>
          </a:p>
          <a:p>
            <a:pPr>
              <a:buNone/>
            </a:pPr>
            <a:r>
              <a:rPr lang="en-US" sz="2900" u="sng" dirty="0" smtClean="0"/>
              <a:t>X	       	    .13	</a:t>
            </a:r>
            <a:r>
              <a:rPr lang="en-US" sz="2900" dirty="0" smtClean="0"/>
              <a:t> (% of SWD)</a:t>
            </a:r>
            <a:endParaRPr lang="en-US" sz="2900" u="sng" dirty="0" smtClean="0"/>
          </a:p>
          <a:p>
            <a:pPr>
              <a:buNone/>
            </a:pPr>
            <a:r>
              <a:rPr lang="en-US" sz="2900" dirty="0" smtClean="0"/>
              <a:t>$1,300,000.00</a:t>
            </a:r>
            <a:endParaRPr lang="en-US" dirty="0" smtClean="0"/>
          </a:p>
          <a:p>
            <a:pPr>
              <a:buNone/>
            </a:pPr>
            <a:endParaRPr lang="en-US" dirty="0" smtClean="0"/>
          </a:p>
          <a:p>
            <a:pPr>
              <a:buNone/>
            </a:pPr>
            <a:r>
              <a:rPr lang="en-US" sz="3300" b="1" dirty="0" smtClean="0">
                <a:solidFill>
                  <a:schemeClr val="accent1"/>
                </a:solidFill>
              </a:rPr>
              <a:t>$1.3 million </a:t>
            </a:r>
            <a:r>
              <a:rPr lang="en-US" sz="3300" b="1" dirty="0" smtClean="0"/>
              <a:t>could be applied toward</a:t>
            </a:r>
          </a:p>
          <a:p>
            <a:pPr>
              <a:buNone/>
            </a:pPr>
            <a:r>
              <a:rPr lang="en-US" sz="3300" b="1" dirty="0" smtClean="0"/>
              <a:t>MOE</a:t>
            </a:r>
            <a:r>
              <a:rPr lang="en-US" sz="3300" b="1" dirty="0"/>
              <a:t>. </a:t>
            </a:r>
          </a:p>
          <a:p>
            <a:pPr>
              <a:buNone/>
            </a:pPr>
            <a:endParaRPr lang="en-US" sz="2900" b="1" dirty="0" smtClean="0"/>
          </a:p>
          <a:p>
            <a:pPr>
              <a:buNone/>
            </a:pPr>
            <a:r>
              <a:rPr lang="en-US" dirty="0" smtClean="0"/>
              <a:t>HOWEVER…..</a:t>
            </a:r>
            <a:endParaRPr lang="en-US" dirty="0"/>
          </a:p>
          <a:p>
            <a:pPr>
              <a:buNone/>
            </a:pPr>
            <a:r>
              <a:rPr lang="en-US" dirty="0" smtClean="0"/>
              <a:t>The </a:t>
            </a:r>
            <a:r>
              <a:rPr lang="en-US" dirty="0"/>
              <a:t>LEA would need to take </a:t>
            </a:r>
            <a:r>
              <a:rPr lang="en-US" dirty="0" smtClean="0"/>
              <a:t>into</a:t>
            </a:r>
          </a:p>
          <a:p>
            <a:pPr>
              <a:buNone/>
            </a:pPr>
            <a:r>
              <a:rPr lang="en-US" dirty="0" smtClean="0"/>
              <a:t>consideration </a:t>
            </a:r>
            <a:r>
              <a:rPr lang="en-US" dirty="0"/>
              <a:t>that the Smart </a:t>
            </a:r>
            <a:r>
              <a:rPr lang="en-US" dirty="0" smtClean="0"/>
              <a:t>Boards</a:t>
            </a:r>
          </a:p>
          <a:p>
            <a:pPr>
              <a:buNone/>
            </a:pPr>
            <a:r>
              <a:rPr lang="en-US" dirty="0" smtClean="0"/>
              <a:t>are </a:t>
            </a:r>
            <a:r>
              <a:rPr lang="en-US" dirty="0"/>
              <a:t>likely a one time purchase </a:t>
            </a:r>
            <a:r>
              <a:rPr lang="en-US" dirty="0" smtClean="0"/>
              <a:t>and</a:t>
            </a:r>
          </a:p>
          <a:p>
            <a:pPr>
              <a:buNone/>
            </a:pPr>
            <a:r>
              <a:rPr lang="en-US" dirty="0" smtClean="0"/>
              <a:t>not </a:t>
            </a:r>
            <a:r>
              <a:rPr lang="en-US" dirty="0"/>
              <a:t>a consistent expense.  May </a:t>
            </a:r>
            <a:r>
              <a:rPr lang="en-US" dirty="0" smtClean="0"/>
              <a:t>have</a:t>
            </a:r>
          </a:p>
          <a:p>
            <a:pPr>
              <a:buNone/>
            </a:pPr>
            <a:r>
              <a:rPr lang="en-US" dirty="0" smtClean="0"/>
              <a:t>difficulty </a:t>
            </a:r>
            <a:r>
              <a:rPr lang="en-US" dirty="0"/>
              <a:t>expending $1.3 million </a:t>
            </a:r>
            <a:r>
              <a:rPr lang="en-US" dirty="0" smtClean="0"/>
              <a:t>over</a:t>
            </a:r>
          </a:p>
          <a:p>
            <a:pPr>
              <a:buNone/>
            </a:pPr>
            <a:r>
              <a:rPr lang="en-US" dirty="0" smtClean="0"/>
              <a:t>the </a:t>
            </a:r>
            <a:r>
              <a:rPr lang="en-US" dirty="0"/>
              <a:t>next consecutive years </a:t>
            </a:r>
            <a:r>
              <a:rPr lang="en-US" dirty="0" smtClean="0"/>
              <a:t>to</a:t>
            </a:r>
          </a:p>
          <a:p>
            <a:pPr>
              <a:buNone/>
            </a:pPr>
            <a:r>
              <a:rPr lang="en-US" dirty="0" smtClean="0"/>
              <a:t>maintain </a:t>
            </a:r>
            <a:r>
              <a:rPr lang="en-US" dirty="0"/>
              <a:t>the same amount of effort.</a:t>
            </a:r>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26</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1"/>
          <p:cNvSpPr txBox="1">
            <a:spLocks/>
          </p:cNvSpPr>
          <p:nvPr/>
        </p:nvSpPr>
        <p:spPr>
          <a:xfrm>
            <a:off x="457200" y="1143000"/>
            <a:ext cx="8077200" cy="6096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Example 3:  Transportation</a:t>
            </a:r>
            <a:endParaRPr lang="en-US" sz="3600" b="1" dirty="0">
              <a:latin typeface="+mn-lt"/>
            </a:endParaRPr>
          </a:p>
        </p:txBody>
      </p:sp>
      <p:sp>
        <p:nvSpPr>
          <p:cNvPr id="8" name="Content Placeholder 2"/>
          <p:cNvSpPr>
            <a:spLocks noGrp="1"/>
          </p:cNvSpPr>
          <p:nvPr>
            <p:ph sz="half" idx="4294967295"/>
          </p:nvPr>
        </p:nvSpPr>
        <p:spPr>
          <a:xfrm>
            <a:off x="304800" y="1752600"/>
            <a:ext cx="4038600" cy="4525963"/>
          </a:xfrm>
        </p:spPr>
        <p:txBody>
          <a:bodyPr>
            <a:noAutofit/>
          </a:bodyPr>
          <a:lstStyle/>
          <a:p>
            <a:r>
              <a:rPr lang="en-US" sz="2000" dirty="0" smtClean="0"/>
              <a:t>An LEA provides transportation to all students in the district.</a:t>
            </a:r>
          </a:p>
          <a:p>
            <a:r>
              <a:rPr lang="en-US" sz="2000" dirty="0" smtClean="0"/>
              <a:t>15% of the LEA’s student population is comprised of SWD.  </a:t>
            </a:r>
          </a:p>
          <a:p>
            <a:r>
              <a:rPr lang="en-US" sz="2000" dirty="0" smtClean="0"/>
              <a:t>3% of SWD are provided special transportation;  12% of SWD are provided general transportation.</a:t>
            </a:r>
          </a:p>
          <a:p>
            <a:r>
              <a:rPr lang="en-US" sz="2000" dirty="0" smtClean="0"/>
              <a:t>General transportation costs approximately $9.8 million per year.</a:t>
            </a:r>
          </a:p>
          <a:p>
            <a:r>
              <a:rPr lang="en-US" sz="2000" dirty="0" smtClean="0"/>
              <a:t>Special transportation costs approximately $1.2 million per year.</a:t>
            </a:r>
          </a:p>
          <a:p>
            <a:endParaRPr lang="en-US" sz="2000" dirty="0" smtClean="0"/>
          </a:p>
        </p:txBody>
      </p:sp>
      <p:sp>
        <p:nvSpPr>
          <p:cNvPr id="9" name="Content Placeholder 3"/>
          <p:cNvSpPr>
            <a:spLocks noGrp="1"/>
          </p:cNvSpPr>
          <p:nvPr>
            <p:ph sz="half" idx="4294967295"/>
          </p:nvPr>
        </p:nvSpPr>
        <p:spPr>
          <a:xfrm>
            <a:off x="4724400" y="1752600"/>
            <a:ext cx="3962400" cy="4572000"/>
          </a:xfrm>
          <a:ln w="25400">
            <a:solidFill>
              <a:schemeClr val="tx1"/>
            </a:solidFill>
          </a:ln>
        </p:spPr>
        <p:txBody>
          <a:bodyPr>
            <a:noAutofit/>
          </a:bodyPr>
          <a:lstStyle/>
          <a:p>
            <a:pPr>
              <a:buNone/>
            </a:pPr>
            <a:r>
              <a:rPr lang="en-US" sz="2000" u="sng" dirty="0" smtClean="0"/>
              <a:t>General Transportation</a:t>
            </a:r>
            <a:r>
              <a:rPr lang="en-US" sz="2000" dirty="0" smtClean="0"/>
              <a:t>:</a:t>
            </a:r>
            <a:endParaRPr lang="en-US" sz="2000" dirty="0"/>
          </a:p>
          <a:p>
            <a:pPr>
              <a:buNone/>
            </a:pPr>
            <a:r>
              <a:rPr lang="en-US" sz="2000" dirty="0" smtClean="0"/>
              <a:t> $9,800,000 (total cost)</a:t>
            </a:r>
          </a:p>
          <a:p>
            <a:pPr>
              <a:buNone/>
            </a:pPr>
            <a:r>
              <a:rPr lang="en-US" sz="2000" u="sng" dirty="0" smtClean="0"/>
              <a:t>X	       </a:t>
            </a:r>
            <a:r>
              <a:rPr lang="en-US" sz="2000" u="sng" dirty="0"/>
              <a:t> </a:t>
            </a:r>
            <a:r>
              <a:rPr lang="en-US" sz="2000" u="sng" dirty="0" smtClean="0"/>
              <a:t>   .12 </a:t>
            </a:r>
            <a:r>
              <a:rPr lang="en-US" sz="2000" dirty="0" smtClean="0"/>
              <a:t>(% of SWD)</a:t>
            </a:r>
            <a:endParaRPr lang="en-US" sz="2000" u="sng" dirty="0" smtClean="0"/>
          </a:p>
          <a:p>
            <a:pPr>
              <a:buNone/>
            </a:pPr>
            <a:r>
              <a:rPr lang="en-US" sz="2000" dirty="0" smtClean="0"/>
              <a:t>$1,176,000.00</a:t>
            </a:r>
          </a:p>
          <a:p>
            <a:pPr>
              <a:buNone/>
            </a:pPr>
            <a:endParaRPr lang="en-US" sz="2000" dirty="0" smtClean="0"/>
          </a:p>
          <a:p>
            <a:pPr>
              <a:buNone/>
            </a:pPr>
            <a:r>
              <a:rPr lang="en-US" sz="2000" dirty="0"/>
              <a:t> </a:t>
            </a:r>
            <a:r>
              <a:rPr lang="en-US" sz="2000" dirty="0" smtClean="0"/>
              <a:t>$1,176,000.00 (General Transportation)</a:t>
            </a:r>
            <a:endParaRPr lang="en-US" sz="2000" dirty="0"/>
          </a:p>
          <a:p>
            <a:pPr>
              <a:buNone/>
            </a:pPr>
            <a:r>
              <a:rPr lang="en-US" sz="2000" u="sng" dirty="0" smtClean="0"/>
              <a:t>+ 1,200,000.00 </a:t>
            </a:r>
            <a:r>
              <a:rPr lang="en-US" sz="2000" dirty="0" smtClean="0"/>
              <a:t>(Special Transportation)</a:t>
            </a:r>
            <a:endParaRPr lang="en-US" sz="2000" u="sng" dirty="0"/>
          </a:p>
          <a:p>
            <a:pPr>
              <a:buNone/>
            </a:pPr>
            <a:r>
              <a:rPr lang="en-US" sz="2000" dirty="0"/>
              <a:t> </a:t>
            </a:r>
            <a:r>
              <a:rPr lang="en-US" sz="2000" dirty="0" smtClean="0"/>
              <a:t>$2,376,000.00</a:t>
            </a:r>
          </a:p>
          <a:p>
            <a:pPr>
              <a:buNone/>
            </a:pPr>
            <a:r>
              <a:rPr lang="en-US" sz="2000" b="1" dirty="0" smtClean="0"/>
              <a:t>A total of </a:t>
            </a:r>
            <a:r>
              <a:rPr lang="en-US" sz="2000" b="1" dirty="0" smtClean="0">
                <a:solidFill>
                  <a:schemeClr val="accent1"/>
                </a:solidFill>
              </a:rPr>
              <a:t>$2,376,000.00 </a:t>
            </a:r>
            <a:r>
              <a:rPr lang="en-US" sz="2000" b="1" dirty="0" smtClean="0"/>
              <a:t>could be</a:t>
            </a:r>
          </a:p>
          <a:p>
            <a:pPr>
              <a:buNone/>
            </a:pPr>
            <a:r>
              <a:rPr lang="en-US" sz="2000" b="1" dirty="0" smtClean="0"/>
              <a:t>applied toward maintenance of</a:t>
            </a:r>
          </a:p>
          <a:p>
            <a:pPr>
              <a:buNone/>
            </a:pPr>
            <a:r>
              <a:rPr lang="en-US" sz="2000" b="1" dirty="0" smtClean="0"/>
              <a:t>effort.</a:t>
            </a:r>
            <a:endParaRPr lang="en-US" sz="2000" b="1" dirty="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27</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1"/>
          <p:cNvSpPr txBox="1">
            <a:spLocks/>
          </p:cNvSpPr>
          <p:nvPr/>
        </p:nvSpPr>
        <p:spPr>
          <a:xfrm>
            <a:off x="304800" y="990600"/>
            <a:ext cx="65532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2 Tests for MOE*</a:t>
            </a:r>
            <a:endParaRPr lang="en-US" sz="3600" b="1" dirty="0">
              <a:latin typeface="+mn-lt"/>
            </a:endParaRPr>
          </a:p>
        </p:txBody>
      </p:sp>
      <p:sp>
        <p:nvSpPr>
          <p:cNvPr id="8" name="Content Placeholder 2"/>
          <p:cNvSpPr>
            <a:spLocks noGrp="1"/>
          </p:cNvSpPr>
          <p:nvPr>
            <p:ph sz="half" idx="4294967295"/>
          </p:nvPr>
        </p:nvSpPr>
        <p:spPr>
          <a:xfrm>
            <a:off x="381000" y="1676400"/>
            <a:ext cx="4038600" cy="4245743"/>
          </a:xfrm>
          <a:ln w="28575">
            <a:solidFill>
              <a:schemeClr val="tx1"/>
            </a:solidFill>
          </a:ln>
        </p:spPr>
        <p:txBody>
          <a:bodyPr>
            <a:noAutofit/>
          </a:bodyPr>
          <a:lstStyle/>
          <a:p>
            <a:pPr marL="109728" indent="0">
              <a:buNone/>
            </a:pPr>
            <a:r>
              <a:rPr lang="en-US" sz="2800" u="sng" dirty="0" smtClean="0">
                <a:solidFill>
                  <a:schemeClr val="tx1"/>
                </a:solidFill>
              </a:rPr>
              <a:t>Test 1</a:t>
            </a:r>
            <a:r>
              <a:rPr lang="en-US" sz="2800" dirty="0" smtClean="0">
                <a:solidFill>
                  <a:schemeClr val="tx1"/>
                </a:solidFill>
              </a:rPr>
              <a:t>:  Aggregate Calculation</a:t>
            </a:r>
          </a:p>
          <a:p>
            <a:pPr marL="109728" indent="0">
              <a:buNone/>
            </a:pPr>
            <a:endParaRPr lang="en-US" sz="2800" dirty="0" smtClean="0">
              <a:solidFill>
                <a:schemeClr val="tx1"/>
              </a:solidFill>
            </a:endParaRPr>
          </a:p>
          <a:p>
            <a:pPr marL="109728" indent="0">
              <a:buNone/>
            </a:pPr>
            <a:r>
              <a:rPr lang="en-US" sz="2800" dirty="0" smtClean="0">
                <a:solidFill>
                  <a:schemeClr val="tx1"/>
                </a:solidFill>
              </a:rPr>
              <a:t>Previous Year </a:t>
            </a:r>
            <a:r>
              <a:rPr lang="en-US" sz="2800" u="sng" dirty="0" smtClean="0">
                <a:solidFill>
                  <a:schemeClr val="tx1"/>
                </a:solidFill>
              </a:rPr>
              <a:t>Overall</a:t>
            </a:r>
            <a:r>
              <a:rPr lang="en-US" sz="2800" dirty="0" smtClean="0">
                <a:solidFill>
                  <a:schemeClr val="tx1"/>
                </a:solidFill>
              </a:rPr>
              <a:t> State &amp; Local Expenses compared to Current Year State &amp; Local Expenses </a:t>
            </a:r>
            <a:r>
              <a:rPr lang="en-US" sz="2800" u="sng" dirty="0" smtClean="0">
                <a:solidFill>
                  <a:schemeClr val="tx1"/>
                </a:solidFill>
              </a:rPr>
              <a:t>Overall</a:t>
            </a:r>
          </a:p>
          <a:p>
            <a:endParaRPr lang="en-US" sz="28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p:txBody>
      </p:sp>
      <p:sp>
        <p:nvSpPr>
          <p:cNvPr id="9" name="Content Placeholder 3"/>
          <p:cNvSpPr>
            <a:spLocks noGrp="1"/>
          </p:cNvSpPr>
          <p:nvPr>
            <p:ph sz="half" idx="4294967295"/>
          </p:nvPr>
        </p:nvSpPr>
        <p:spPr>
          <a:xfrm>
            <a:off x="4659086" y="1687286"/>
            <a:ext cx="4191000" cy="4234857"/>
          </a:xfrm>
          <a:ln w="28575">
            <a:solidFill>
              <a:schemeClr val="tx1"/>
            </a:solidFill>
          </a:ln>
        </p:spPr>
        <p:txBody>
          <a:bodyPr>
            <a:noAutofit/>
          </a:bodyPr>
          <a:lstStyle/>
          <a:p>
            <a:pPr>
              <a:buNone/>
            </a:pPr>
            <a:r>
              <a:rPr lang="en-US" sz="2800" u="sng" dirty="0" smtClean="0">
                <a:solidFill>
                  <a:schemeClr val="tx1"/>
                </a:solidFill>
              </a:rPr>
              <a:t>Test 2</a:t>
            </a:r>
            <a:r>
              <a:rPr lang="en-US" sz="2800" dirty="0" smtClean="0">
                <a:solidFill>
                  <a:schemeClr val="tx1"/>
                </a:solidFill>
              </a:rPr>
              <a:t>:  Per Capita</a:t>
            </a:r>
          </a:p>
          <a:p>
            <a:pPr>
              <a:buNone/>
            </a:pPr>
            <a:r>
              <a:rPr lang="en-US" sz="2800" dirty="0" smtClean="0">
                <a:solidFill>
                  <a:schemeClr val="tx1"/>
                </a:solidFill>
              </a:rPr>
              <a:t>Calculation</a:t>
            </a:r>
          </a:p>
          <a:p>
            <a:pPr>
              <a:buNone/>
            </a:pPr>
            <a:endParaRPr lang="en-US" sz="2800" dirty="0">
              <a:solidFill>
                <a:schemeClr val="tx1"/>
              </a:solidFill>
            </a:endParaRPr>
          </a:p>
          <a:p>
            <a:pPr>
              <a:spcBef>
                <a:spcPts val="0"/>
              </a:spcBef>
              <a:buNone/>
            </a:pPr>
            <a:r>
              <a:rPr lang="en-US" sz="2800" dirty="0" smtClean="0">
                <a:solidFill>
                  <a:schemeClr val="tx1"/>
                </a:solidFill>
              </a:rPr>
              <a:t>Previous Year State &amp;</a:t>
            </a:r>
          </a:p>
          <a:p>
            <a:pPr>
              <a:spcBef>
                <a:spcPts val="0"/>
              </a:spcBef>
              <a:buNone/>
            </a:pPr>
            <a:r>
              <a:rPr lang="en-US" sz="2800" dirty="0" smtClean="0">
                <a:solidFill>
                  <a:schemeClr val="tx1"/>
                </a:solidFill>
              </a:rPr>
              <a:t>Local Actual </a:t>
            </a:r>
            <a:r>
              <a:rPr lang="en-US" sz="2800" u="sng" dirty="0" smtClean="0">
                <a:solidFill>
                  <a:schemeClr val="tx1"/>
                </a:solidFill>
              </a:rPr>
              <a:t>Per Student</a:t>
            </a:r>
          </a:p>
          <a:p>
            <a:pPr>
              <a:spcBef>
                <a:spcPts val="0"/>
              </a:spcBef>
              <a:buNone/>
            </a:pPr>
            <a:r>
              <a:rPr lang="en-US" sz="2800" dirty="0" smtClean="0">
                <a:solidFill>
                  <a:schemeClr val="tx1"/>
                </a:solidFill>
              </a:rPr>
              <a:t>Expenses Compared to</a:t>
            </a:r>
          </a:p>
          <a:p>
            <a:pPr>
              <a:spcBef>
                <a:spcPts val="0"/>
              </a:spcBef>
              <a:buNone/>
            </a:pPr>
            <a:r>
              <a:rPr lang="en-US" sz="2800" dirty="0" smtClean="0">
                <a:solidFill>
                  <a:schemeClr val="tx1"/>
                </a:solidFill>
              </a:rPr>
              <a:t>Current Year State &amp;</a:t>
            </a:r>
          </a:p>
          <a:p>
            <a:pPr>
              <a:spcBef>
                <a:spcPts val="0"/>
              </a:spcBef>
              <a:buNone/>
            </a:pPr>
            <a:r>
              <a:rPr lang="en-US" sz="2800" dirty="0" smtClean="0">
                <a:solidFill>
                  <a:schemeClr val="tx1"/>
                </a:solidFill>
              </a:rPr>
              <a:t>Local Expenses</a:t>
            </a:r>
          </a:p>
          <a:p>
            <a:pPr>
              <a:spcBef>
                <a:spcPts val="0"/>
              </a:spcBef>
              <a:buNone/>
            </a:pPr>
            <a:r>
              <a:rPr lang="en-US" sz="2800" u="sng" dirty="0" smtClean="0">
                <a:solidFill>
                  <a:schemeClr val="tx1"/>
                </a:solidFill>
              </a:rPr>
              <a:t>Per Student</a:t>
            </a:r>
          </a:p>
          <a:p>
            <a:pPr>
              <a:buNone/>
            </a:pPr>
            <a:endParaRPr lang="en-US" sz="2800" dirty="0" smtClean="0">
              <a:solidFill>
                <a:schemeClr val="tx1"/>
              </a:solidFill>
            </a:endParaRPr>
          </a:p>
          <a:p>
            <a:pPr>
              <a:buNone/>
            </a:pPr>
            <a:endParaRPr lang="en-US" sz="2800" dirty="0" smtClean="0">
              <a:solidFill>
                <a:schemeClr val="tx1"/>
              </a:solidFill>
            </a:endParaRPr>
          </a:p>
          <a:p>
            <a:pPr>
              <a:buNone/>
            </a:pPr>
            <a:endParaRPr lang="en-US" sz="2800" dirty="0" smtClean="0">
              <a:solidFill>
                <a:schemeClr val="tx1"/>
              </a:solidFill>
            </a:endParaRPr>
          </a:p>
        </p:txBody>
      </p:sp>
      <p:sp>
        <p:nvSpPr>
          <p:cNvPr id="10" name="TextBox 9"/>
          <p:cNvSpPr txBox="1"/>
          <p:nvPr/>
        </p:nvSpPr>
        <p:spPr>
          <a:xfrm>
            <a:off x="174171" y="5922143"/>
            <a:ext cx="8763000" cy="707886"/>
          </a:xfrm>
          <a:prstGeom prst="rect">
            <a:avLst/>
          </a:prstGeom>
          <a:noFill/>
        </p:spPr>
        <p:txBody>
          <a:bodyPr wrap="square" rtlCol="0">
            <a:spAutoFit/>
          </a:bodyPr>
          <a:lstStyle/>
          <a:p>
            <a:pPr algn="ctr"/>
            <a:r>
              <a:rPr lang="en-US" sz="2000" dirty="0"/>
              <a:t>*LEAs must meet only ONE of the two tests in order to </a:t>
            </a:r>
            <a:endParaRPr lang="en-US" sz="2000" dirty="0" smtClean="0"/>
          </a:p>
          <a:p>
            <a:pPr algn="ctr"/>
            <a:r>
              <a:rPr lang="en-US" sz="2000" dirty="0" smtClean="0"/>
              <a:t>complete </a:t>
            </a:r>
            <a:r>
              <a:rPr lang="en-US" sz="2000" dirty="0"/>
              <a:t>the MOE requirement</a:t>
            </a:r>
            <a:r>
              <a:rPr lang="en-US" sz="2000" dirty="0" smtClean="0"/>
              <a:t>.</a:t>
            </a:r>
            <a:endParaRPr lang="en-US" sz="2000" dirty="0"/>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28</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1"/>
          <p:cNvSpPr txBox="1">
            <a:spLocks/>
          </p:cNvSpPr>
          <p:nvPr/>
        </p:nvSpPr>
        <p:spPr>
          <a:xfrm>
            <a:off x="457200" y="1143000"/>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MOE Reductions</a:t>
            </a:r>
            <a:endParaRPr lang="en-US" sz="3600" b="1" dirty="0">
              <a:latin typeface="+mn-lt"/>
            </a:endParaRPr>
          </a:p>
        </p:txBody>
      </p:sp>
      <p:sp>
        <p:nvSpPr>
          <p:cNvPr id="8" name="Content Placeholder 2"/>
          <p:cNvSpPr>
            <a:spLocks noGrp="1"/>
          </p:cNvSpPr>
          <p:nvPr>
            <p:ph sz="half" idx="4294967295"/>
          </p:nvPr>
        </p:nvSpPr>
        <p:spPr>
          <a:xfrm>
            <a:off x="435980" y="1752600"/>
            <a:ext cx="8153400" cy="4724400"/>
          </a:xfrm>
          <a:ln w="0">
            <a:noFill/>
          </a:ln>
        </p:spPr>
        <p:txBody>
          <a:bodyPr>
            <a:noAutofit/>
          </a:bodyPr>
          <a:lstStyle/>
          <a:p>
            <a:pPr marL="109728" indent="0">
              <a:spcBef>
                <a:spcPts val="0"/>
              </a:spcBef>
              <a:buNone/>
            </a:pPr>
            <a:r>
              <a:rPr lang="en-US" sz="2000" u="sng" dirty="0" smtClean="0">
                <a:solidFill>
                  <a:schemeClr val="tx1"/>
                </a:solidFill>
              </a:rPr>
              <a:t>Reductions</a:t>
            </a:r>
            <a:r>
              <a:rPr lang="en-US" sz="2000" dirty="0" smtClean="0">
                <a:solidFill>
                  <a:schemeClr val="tx1"/>
                </a:solidFill>
              </a:rPr>
              <a:t>:</a:t>
            </a:r>
          </a:p>
          <a:p>
            <a:pPr marL="109728" indent="0">
              <a:spcBef>
                <a:spcPts val="0"/>
              </a:spcBef>
              <a:buNone/>
            </a:pPr>
            <a:r>
              <a:rPr lang="en-US" sz="2000" dirty="0" smtClean="0">
                <a:solidFill>
                  <a:schemeClr val="tx1"/>
                </a:solidFill>
              </a:rPr>
              <a:t>If LEA was:</a:t>
            </a:r>
          </a:p>
          <a:p>
            <a:pPr marL="452628" indent="-342900">
              <a:spcBef>
                <a:spcPts val="0"/>
              </a:spcBef>
              <a:buAutoNum type="alphaLcPeriod"/>
            </a:pPr>
            <a:r>
              <a:rPr lang="en-US" sz="2000" b="1" u="sng" dirty="0" smtClean="0">
                <a:solidFill>
                  <a:schemeClr val="tx1"/>
                </a:solidFill>
              </a:rPr>
              <a:t>not</a:t>
            </a:r>
            <a:r>
              <a:rPr lang="en-US" sz="2000" dirty="0" smtClean="0">
                <a:solidFill>
                  <a:schemeClr val="tx1"/>
                </a:solidFill>
              </a:rPr>
              <a:t> found to be “Significantly Disproportionate” and</a:t>
            </a:r>
          </a:p>
          <a:p>
            <a:pPr marL="452628" indent="-342900">
              <a:spcBef>
                <a:spcPts val="0"/>
              </a:spcBef>
              <a:buAutoNum type="alphaLcPeriod"/>
            </a:pPr>
            <a:r>
              <a:rPr lang="en-US" sz="2000" dirty="0" smtClean="0">
                <a:solidFill>
                  <a:schemeClr val="tx1"/>
                </a:solidFill>
              </a:rPr>
              <a:t>received a local determination of “Meets Requirements”,</a:t>
            </a:r>
          </a:p>
          <a:p>
            <a:pPr marL="452628" indent="-342900">
              <a:spcBef>
                <a:spcPts val="0"/>
              </a:spcBef>
              <a:buAutoNum type="alphaLcPeriod"/>
            </a:pPr>
            <a:endParaRPr lang="en-US" sz="1050" dirty="0">
              <a:solidFill>
                <a:schemeClr val="tx1"/>
              </a:solidFill>
            </a:endParaRPr>
          </a:p>
          <a:p>
            <a:pPr marL="109728" indent="0">
              <a:spcBef>
                <a:spcPts val="0"/>
              </a:spcBef>
              <a:buNone/>
            </a:pPr>
            <a:r>
              <a:rPr lang="en-US" sz="2000" b="1" dirty="0" smtClean="0"/>
              <a:t>AND</a:t>
            </a:r>
            <a:r>
              <a:rPr lang="en-US" sz="2000" dirty="0" smtClean="0">
                <a:solidFill>
                  <a:schemeClr val="tx1"/>
                </a:solidFill>
              </a:rPr>
              <a:t> the new 611 allocation is </a:t>
            </a:r>
            <a:r>
              <a:rPr lang="en-US" sz="2000" u="sng" dirty="0" smtClean="0">
                <a:solidFill>
                  <a:schemeClr val="tx1"/>
                </a:solidFill>
              </a:rPr>
              <a:t>greater</a:t>
            </a:r>
            <a:r>
              <a:rPr lang="en-US" sz="2000" dirty="0" smtClean="0">
                <a:solidFill>
                  <a:schemeClr val="tx1"/>
                </a:solidFill>
              </a:rPr>
              <a:t> than the previous year’s allocation, the LEA can reduce by 50% of the increase in allocation.</a:t>
            </a:r>
            <a:endParaRPr lang="en-US" sz="2000" dirty="0">
              <a:solidFill>
                <a:schemeClr val="tx1"/>
              </a:solidFill>
            </a:endParaRPr>
          </a:p>
          <a:p>
            <a:pPr marL="109728" indent="0">
              <a:spcBef>
                <a:spcPts val="0"/>
              </a:spcBef>
              <a:buNone/>
            </a:pPr>
            <a:endParaRPr lang="en-US" sz="1050" dirty="0" smtClean="0">
              <a:solidFill>
                <a:schemeClr val="tx1"/>
              </a:solidFill>
            </a:endParaRPr>
          </a:p>
          <a:p>
            <a:pPr marL="109728" indent="0">
              <a:spcBef>
                <a:spcPts val="0"/>
              </a:spcBef>
              <a:buNone/>
            </a:pPr>
            <a:r>
              <a:rPr lang="en-US" sz="2000" u="sng" dirty="0" smtClean="0">
                <a:solidFill>
                  <a:schemeClr val="tx1"/>
                </a:solidFill>
              </a:rPr>
              <a:t>Example</a:t>
            </a:r>
            <a:r>
              <a:rPr lang="en-US" sz="2000" dirty="0" smtClean="0">
                <a:solidFill>
                  <a:schemeClr val="tx1"/>
                </a:solidFill>
              </a:rPr>
              <a:t>:</a:t>
            </a:r>
          </a:p>
          <a:p>
            <a:pPr marL="109728" indent="0">
              <a:spcBef>
                <a:spcPts val="0"/>
              </a:spcBef>
              <a:buNone/>
            </a:pPr>
            <a:r>
              <a:rPr lang="en-US" sz="2000" dirty="0" smtClean="0">
                <a:solidFill>
                  <a:schemeClr val="tx1"/>
                </a:solidFill>
              </a:rPr>
              <a:t>FY 2015 allocation: $2,000,000</a:t>
            </a:r>
          </a:p>
          <a:p>
            <a:pPr marL="109728" indent="0">
              <a:spcBef>
                <a:spcPts val="0"/>
              </a:spcBef>
              <a:buNone/>
            </a:pPr>
            <a:r>
              <a:rPr lang="en-US" sz="2000" dirty="0" smtClean="0">
                <a:solidFill>
                  <a:schemeClr val="tx1"/>
                </a:solidFill>
              </a:rPr>
              <a:t>FY 2014 allocation: $1,850,000</a:t>
            </a:r>
          </a:p>
          <a:p>
            <a:pPr marL="109728" indent="0">
              <a:spcBef>
                <a:spcPts val="0"/>
              </a:spcBef>
              <a:buNone/>
            </a:pPr>
            <a:r>
              <a:rPr lang="en-US" sz="2000" dirty="0" smtClean="0">
                <a:solidFill>
                  <a:schemeClr val="tx1"/>
                </a:solidFill>
              </a:rPr>
              <a:t>Amount of increase: $150,000</a:t>
            </a:r>
          </a:p>
          <a:p>
            <a:pPr marL="109728" indent="0">
              <a:spcBef>
                <a:spcPts val="0"/>
              </a:spcBef>
              <a:buNone/>
            </a:pPr>
            <a:r>
              <a:rPr lang="en-US" sz="2000" dirty="0" smtClean="0">
                <a:solidFill>
                  <a:schemeClr val="tx1"/>
                </a:solidFill>
              </a:rPr>
              <a:t>Allowable Reduction to MOE: $75,000</a:t>
            </a:r>
          </a:p>
          <a:p>
            <a:pPr>
              <a:spcBef>
                <a:spcPts val="0"/>
              </a:spcBef>
            </a:pPr>
            <a:endParaRPr lang="en-US" sz="2000" dirty="0" smtClean="0">
              <a:solidFill>
                <a:schemeClr val="tx1"/>
              </a:solidFill>
            </a:endParaRPr>
          </a:p>
          <a:p>
            <a:pPr marL="0" indent="0">
              <a:spcBef>
                <a:spcPts val="0"/>
              </a:spcBef>
              <a:buNone/>
            </a:pPr>
            <a:r>
              <a:rPr lang="en-US" sz="2000" u="sng" dirty="0" smtClean="0">
                <a:solidFill>
                  <a:schemeClr val="tx1"/>
                </a:solidFill>
              </a:rPr>
              <a:t>NOTE</a:t>
            </a:r>
            <a:r>
              <a:rPr lang="en-US" sz="2000" dirty="0" smtClean="0">
                <a:solidFill>
                  <a:schemeClr val="tx1"/>
                </a:solidFill>
              </a:rPr>
              <a:t>: The MOE tab of the application will automatically calculate this for you.</a:t>
            </a:r>
          </a:p>
          <a:p>
            <a:endParaRPr lang="en-US" sz="1800" dirty="0" smtClean="0">
              <a:solidFill>
                <a:schemeClr val="tx1"/>
              </a:solidFill>
            </a:endParaRPr>
          </a:p>
          <a:p>
            <a:endParaRPr lang="en-US" sz="1800" dirty="0" smtClean="0">
              <a:solidFill>
                <a:schemeClr val="tx1"/>
              </a:solidFill>
            </a:endParaRPr>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29</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1"/>
          <p:cNvSpPr txBox="1">
            <a:spLocks/>
          </p:cNvSpPr>
          <p:nvPr/>
        </p:nvSpPr>
        <p:spPr>
          <a:xfrm>
            <a:off x="479385" y="990600"/>
            <a:ext cx="65532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MOE Waivers/Exceptions</a:t>
            </a:r>
            <a:endParaRPr lang="en-US" sz="3600" b="1" dirty="0">
              <a:latin typeface="+mn-lt"/>
            </a:endParaRPr>
          </a:p>
        </p:txBody>
      </p:sp>
      <p:sp>
        <p:nvSpPr>
          <p:cNvPr id="8" name="Content Placeholder 2"/>
          <p:cNvSpPr txBox="1">
            <a:spLocks/>
          </p:cNvSpPr>
          <p:nvPr/>
        </p:nvSpPr>
        <p:spPr>
          <a:xfrm>
            <a:off x="457200" y="1676400"/>
            <a:ext cx="8077200" cy="4724400"/>
          </a:xfrm>
          <a:prstGeom prst="rect">
            <a:avLst/>
          </a:prstGeom>
          <a:ln w="28575">
            <a:noFill/>
          </a:ln>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spcBef>
                <a:spcPts val="0"/>
              </a:spcBef>
              <a:buClr>
                <a:srgbClr val="31B6FD"/>
              </a:buClr>
              <a:buFont typeface="Wingdings 3"/>
              <a:buNone/>
            </a:pPr>
            <a:r>
              <a:rPr lang="en-US" sz="2400" u="sng" dirty="0" smtClean="0"/>
              <a:t>Waivers</a:t>
            </a:r>
            <a:r>
              <a:rPr lang="en-US" sz="2400" dirty="0" smtClean="0"/>
              <a:t>:</a:t>
            </a:r>
          </a:p>
          <a:p>
            <a:pPr marL="109728" indent="0">
              <a:spcBef>
                <a:spcPts val="0"/>
              </a:spcBef>
              <a:buClr>
                <a:srgbClr val="31B6FD"/>
              </a:buClr>
              <a:buFont typeface="Wingdings 3"/>
              <a:buNone/>
            </a:pPr>
            <a:endParaRPr lang="en-US" sz="2400" dirty="0" smtClean="0"/>
          </a:p>
          <a:p>
            <a:pPr marL="566928" indent="-457200">
              <a:spcBef>
                <a:spcPts val="0"/>
              </a:spcBef>
              <a:buClrTx/>
              <a:buSzPct val="100000"/>
              <a:buFont typeface="+mj-lt"/>
              <a:buAutoNum type="alphaLcPeriod"/>
            </a:pPr>
            <a:r>
              <a:rPr lang="en-US" sz="2400" dirty="0" smtClean="0"/>
              <a:t>Reduction in number of reported students with special needs</a:t>
            </a:r>
          </a:p>
          <a:p>
            <a:pPr marL="566928" indent="-457200">
              <a:spcBef>
                <a:spcPts val="0"/>
              </a:spcBef>
              <a:buClrTx/>
              <a:buSzPct val="100000"/>
              <a:buFont typeface="+mj-lt"/>
              <a:buAutoNum type="alphaLcPeriod"/>
            </a:pPr>
            <a:r>
              <a:rPr lang="en-US" sz="2400" dirty="0" smtClean="0"/>
              <a:t>Voluntary </a:t>
            </a:r>
            <a:r>
              <a:rPr lang="en-US" sz="2400" dirty="0"/>
              <a:t>departure (retirement or otherwise) of special ed./related services personnel </a:t>
            </a:r>
            <a:r>
              <a:rPr lang="en-US" sz="2400" dirty="0" smtClean="0"/>
              <a:t>replaced with lesser paid personnel (or not replaced at all)</a:t>
            </a:r>
          </a:p>
          <a:p>
            <a:pPr marL="566928" indent="-457200">
              <a:spcBef>
                <a:spcPts val="0"/>
              </a:spcBef>
              <a:buClrTx/>
              <a:buSzPct val="100000"/>
              <a:buFont typeface="+mj-lt"/>
              <a:buAutoNum type="alphaLcPeriod"/>
            </a:pPr>
            <a:r>
              <a:rPr lang="en-US" sz="2400" dirty="0" smtClean="0"/>
              <a:t>Termination of </a:t>
            </a:r>
            <a:r>
              <a:rPr lang="en-US" sz="2400" dirty="0"/>
              <a:t>an exceptionally costly program for a particular child because the child left the jurisdiction, aged out, or no longer </a:t>
            </a:r>
            <a:r>
              <a:rPr lang="en-US" sz="2400" dirty="0" smtClean="0"/>
              <a:t>requires </a:t>
            </a:r>
            <a:r>
              <a:rPr lang="en-US" sz="2400" dirty="0"/>
              <a:t>the </a:t>
            </a:r>
            <a:r>
              <a:rPr lang="en-US" sz="2400" dirty="0" smtClean="0"/>
              <a:t>services</a:t>
            </a:r>
          </a:p>
          <a:p>
            <a:pPr marL="566928" indent="-457200">
              <a:spcBef>
                <a:spcPts val="0"/>
              </a:spcBef>
              <a:buClrTx/>
              <a:buSzPct val="100000"/>
              <a:buFont typeface="+mj-lt"/>
              <a:buAutoNum type="alphaLcPeriod"/>
            </a:pPr>
            <a:r>
              <a:rPr lang="en-US" sz="2400" dirty="0" smtClean="0"/>
              <a:t>Termination </a:t>
            </a:r>
            <a:r>
              <a:rPr lang="en-US" sz="2400" dirty="0"/>
              <a:t>of costly expenditures for long-term </a:t>
            </a:r>
            <a:r>
              <a:rPr lang="en-US" sz="2400" dirty="0" smtClean="0"/>
              <a:t>purchases</a:t>
            </a:r>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525963"/>
          </a:xfrm>
        </p:spPr>
        <p:txBody>
          <a:bodyPr>
            <a:normAutofit fontScale="85000" lnSpcReduction="10000"/>
          </a:bodyPr>
          <a:lstStyle/>
          <a:p>
            <a:endParaRPr lang="en-US" dirty="0" smtClean="0"/>
          </a:p>
          <a:p>
            <a:r>
              <a:rPr lang="en-US" dirty="0" smtClean="0"/>
              <a:t>IDOE  </a:t>
            </a:r>
            <a:r>
              <a:rPr lang="en-US" i="1" dirty="0" smtClean="0">
                <a:solidFill>
                  <a:srgbClr val="0070C0"/>
                </a:solidFill>
              </a:rPr>
              <a:t>www.doe.in.gov</a:t>
            </a:r>
          </a:p>
          <a:p>
            <a:pPr marL="0" indent="0">
              <a:buNone/>
            </a:pPr>
            <a:endParaRPr lang="en-US" i="1" dirty="0"/>
          </a:p>
          <a:p>
            <a:r>
              <a:rPr lang="en-US" dirty="0"/>
              <a:t>Special </a:t>
            </a:r>
            <a:r>
              <a:rPr lang="en-US" dirty="0" smtClean="0"/>
              <a:t>Education  </a:t>
            </a:r>
            <a:r>
              <a:rPr lang="en-US" i="1" dirty="0" smtClean="0">
                <a:solidFill>
                  <a:srgbClr val="0070C0"/>
                </a:solidFill>
              </a:rPr>
              <a:t>www.doe.in.gov/specialed</a:t>
            </a:r>
            <a:br>
              <a:rPr lang="en-US" i="1" dirty="0" smtClean="0">
                <a:solidFill>
                  <a:srgbClr val="0070C0"/>
                </a:solidFill>
              </a:rPr>
            </a:br>
            <a:endParaRPr lang="en-US" i="1" dirty="0" smtClean="0">
              <a:solidFill>
                <a:srgbClr val="0070C0"/>
              </a:solidFill>
            </a:endParaRPr>
          </a:p>
          <a:p>
            <a:r>
              <a:rPr lang="en-US" dirty="0" smtClean="0"/>
              <a:t>See</a:t>
            </a:r>
            <a:r>
              <a:rPr lang="en-US" i="1" dirty="0" smtClean="0">
                <a:solidFill>
                  <a:srgbClr val="0070C0"/>
                </a:solidFill>
              </a:rPr>
              <a:t> </a:t>
            </a:r>
            <a:r>
              <a:rPr lang="en-US" dirty="0" smtClean="0"/>
              <a:t>Handout</a:t>
            </a:r>
            <a:br>
              <a:rPr lang="en-US" dirty="0" smtClean="0"/>
            </a:br>
            <a:endParaRPr lang="en-US" dirty="0" smtClean="0"/>
          </a:p>
          <a:p>
            <a:pPr lvl="1"/>
            <a:r>
              <a:rPr lang="en-US" dirty="0" smtClean="0"/>
              <a:t>General /Specific Information About DOE, e.g. Calendar</a:t>
            </a:r>
          </a:p>
          <a:p>
            <a:pPr lvl="1"/>
            <a:r>
              <a:rPr lang="en-US" dirty="0" smtClean="0"/>
              <a:t>Information About Special Education Monitoring, Resource Centers, Medicaid, Statistics, State Advisory Council, Etc.</a:t>
            </a:r>
            <a:endParaRPr lang="en-US" dirty="0"/>
          </a:p>
        </p:txBody>
      </p:sp>
      <p:sp>
        <p:nvSpPr>
          <p:cNvPr id="4" name="Title 1"/>
          <p:cNvSpPr>
            <a:spLocks noGrp="1"/>
          </p:cNvSpPr>
          <p:nvPr>
            <p:ph type="title"/>
          </p:nvPr>
        </p:nvSpPr>
        <p:spPr>
          <a:ln w="38100">
            <a:solidFill>
              <a:srgbClr val="92D050"/>
            </a:solidFill>
          </a:ln>
        </p:spPr>
        <p:txBody>
          <a:bodyPr>
            <a:normAutofit fontScale="90000"/>
          </a:bodyPr>
          <a:lstStyle/>
          <a:p>
            <a:r>
              <a:rPr lang="en-US" b="1" dirty="0" smtClean="0"/>
              <a:t>Online Resources for </a:t>
            </a:r>
            <a:br>
              <a:rPr lang="en-US" b="1" dirty="0" smtClean="0"/>
            </a:br>
            <a:r>
              <a:rPr lang="en-US" b="1" dirty="0" smtClean="0"/>
              <a:t>Special Education</a:t>
            </a:r>
            <a:endParaRPr lang="en-US" b="1"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3</a:t>
            </a:fld>
            <a:endParaRPr lang="en-US" dirty="0"/>
          </a:p>
        </p:txBody>
      </p:sp>
    </p:spTree>
    <p:extLst>
      <p:ext uri="{BB962C8B-B14F-4D97-AF65-F5344CB8AC3E}">
        <p14:creationId xmlns:p14="http://schemas.microsoft.com/office/powerpoint/2010/main" val="305754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30</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1"/>
          <p:cNvSpPr txBox="1">
            <a:spLocks/>
          </p:cNvSpPr>
          <p:nvPr/>
        </p:nvSpPr>
        <p:spPr>
          <a:xfrm>
            <a:off x="152400" y="1066800"/>
            <a:ext cx="8991600" cy="7318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50" b="1" dirty="0" smtClean="0">
                <a:latin typeface="+mn-lt"/>
              </a:rPr>
              <a:t>What happens if we don’t make MOE?</a:t>
            </a:r>
            <a:endParaRPr lang="en-US" sz="3350" b="1" dirty="0">
              <a:latin typeface="+mn-lt"/>
            </a:endParaRPr>
          </a:p>
        </p:txBody>
      </p:sp>
      <p:sp>
        <p:nvSpPr>
          <p:cNvPr id="8" name="Content Placeholder 2"/>
          <p:cNvSpPr>
            <a:spLocks noGrp="1"/>
          </p:cNvSpPr>
          <p:nvPr>
            <p:ph idx="4294967295"/>
          </p:nvPr>
        </p:nvSpPr>
        <p:spPr>
          <a:xfrm>
            <a:off x="228600" y="1786099"/>
            <a:ext cx="8458200" cy="4678363"/>
          </a:xfrm>
        </p:spPr>
        <p:txBody>
          <a:bodyPr>
            <a:normAutofit/>
          </a:bodyPr>
          <a:lstStyle/>
          <a:p>
            <a:r>
              <a:rPr lang="en-US" sz="2400" dirty="0" smtClean="0">
                <a:solidFill>
                  <a:schemeClr val="tx1"/>
                </a:solidFill>
              </a:rPr>
              <a:t>LEA must pay the amount by which MOE was missed to the Indiana Department of Education from its general fund.</a:t>
            </a:r>
          </a:p>
          <a:p>
            <a:endParaRPr lang="en-US" sz="2400" dirty="0" smtClean="0">
              <a:solidFill>
                <a:schemeClr val="tx1"/>
              </a:solidFill>
            </a:endParaRPr>
          </a:p>
          <a:p>
            <a:r>
              <a:rPr lang="en-US" sz="2400" dirty="0" smtClean="0">
                <a:solidFill>
                  <a:schemeClr val="tx1"/>
                </a:solidFill>
              </a:rPr>
              <a:t>LEA must sign Assurance document to ensure MOE was paid with non-federal dollars.</a:t>
            </a:r>
          </a:p>
          <a:p>
            <a:endParaRPr lang="en-US" sz="2400" dirty="0" smtClean="0">
              <a:solidFill>
                <a:schemeClr val="tx1"/>
              </a:solidFill>
            </a:endParaRPr>
          </a:p>
          <a:p>
            <a:r>
              <a:rPr lang="en-US" sz="2400" dirty="0" smtClean="0">
                <a:solidFill>
                  <a:schemeClr val="tx1"/>
                </a:solidFill>
              </a:rPr>
              <a:t>LEA will be expected to maintain the calculated effort for the next fiscal year.</a:t>
            </a:r>
          </a:p>
          <a:p>
            <a:endParaRPr lang="en-US" sz="2400" dirty="0" smtClean="0">
              <a:solidFill>
                <a:schemeClr val="tx1"/>
              </a:solidFill>
            </a:endParaRPr>
          </a:p>
          <a:p>
            <a:r>
              <a:rPr lang="en-US" sz="2400" dirty="0" smtClean="0">
                <a:solidFill>
                  <a:schemeClr val="tx1"/>
                </a:solidFill>
              </a:rPr>
              <a:t>LEA cannot be approved for following fiscal year grants until MOE is resolved.</a:t>
            </a:r>
            <a:endParaRPr lang="en-US" sz="2400" dirty="0">
              <a:solidFill>
                <a:schemeClr val="tx1"/>
              </a:solidFill>
            </a:endParaRPr>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31</a:t>
            </a:fld>
            <a:endParaRPr lang="en-US" dirty="0"/>
          </a:p>
        </p:txBody>
      </p:sp>
      <p:sp>
        <p:nvSpPr>
          <p:cNvPr id="5" name="Title 1"/>
          <p:cNvSpPr>
            <a:spLocks noGrp="1"/>
          </p:cNvSpPr>
          <p:nvPr>
            <p:ph type="title"/>
          </p:nvPr>
        </p:nvSpPr>
        <p:spPr>
          <a:xfrm>
            <a:off x="457200" y="274638"/>
            <a:ext cx="8229600" cy="715962"/>
          </a:xfrm>
          <a:ln w="38100">
            <a:solidFill>
              <a:srgbClr val="92D050"/>
            </a:solidFill>
          </a:ln>
        </p:spPr>
        <p:txBody>
          <a:bodyPr>
            <a:normAutofit fontScale="90000"/>
          </a:bodyPr>
          <a:lstStyle/>
          <a:p>
            <a:r>
              <a:rPr lang="en-US" b="1" dirty="0" smtClean="0"/>
              <a:t>Part B Federal Funding</a:t>
            </a:r>
            <a:endParaRPr lang="en-US" b="1" dirty="0"/>
          </a:p>
        </p:txBody>
      </p:sp>
      <p:sp>
        <p:nvSpPr>
          <p:cNvPr id="6" name="Title 2"/>
          <p:cNvSpPr txBox="1">
            <a:spLocks/>
          </p:cNvSpPr>
          <p:nvPr/>
        </p:nvSpPr>
        <p:spPr>
          <a:xfrm>
            <a:off x="228600" y="1143000"/>
            <a:ext cx="8763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
            </a:r>
            <a:br>
              <a:rPr lang="en-US" sz="3600" b="1" dirty="0" smtClean="0">
                <a:latin typeface="+mn-lt"/>
              </a:rPr>
            </a:br>
            <a:r>
              <a:rPr lang="en-US" sz="3600" b="1" dirty="0" smtClean="0">
                <a:latin typeface="+mn-lt"/>
              </a:rPr>
              <a:t>Excess Costs</a:t>
            </a:r>
            <a:br>
              <a:rPr lang="en-US" sz="3600" b="1" dirty="0" smtClean="0">
                <a:latin typeface="+mn-lt"/>
              </a:rPr>
            </a:br>
            <a:endParaRPr lang="en-US" sz="3600" b="1" dirty="0">
              <a:latin typeface="+mn-lt"/>
            </a:endParaRPr>
          </a:p>
        </p:txBody>
      </p:sp>
      <p:sp>
        <p:nvSpPr>
          <p:cNvPr id="7" name="Content Placeholder 1"/>
          <p:cNvSpPr>
            <a:spLocks noGrp="1"/>
          </p:cNvSpPr>
          <p:nvPr>
            <p:ph idx="1"/>
          </p:nvPr>
        </p:nvSpPr>
        <p:spPr>
          <a:xfrm>
            <a:off x="457200" y="1676400"/>
            <a:ext cx="8229600" cy="4449763"/>
          </a:xfrm>
        </p:spPr>
        <p:txBody>
          <a:bodyPr>
            <a:noAutofit/>
          </a:bodyPr>
          <a:lstStyle/>
          <a:p>
            <a:r>
              <a:rPr lang="en-US" sz="2200" dirty="0" smtClean="0"/>
              <a:t>The </a:t>
            </a:r>
            <a:r>
              <a:rPr lang="en-US" sz="2200" dirty="0"/>
              <a:t>Excess Cost test makes sure that, within a given year, the amount of non-federal funds </a:t>
            </a:r>
            <a:r>
              <a:rPr lang="en-US" sz="2200" dirty="0" smtClean="0"/>
              <a:t>spent by </a:t>
            </a:r>
            <a:r>
              <a:rPr lang="en-US" sz="2200" dirty="0"/>
              <a:t>an </a:t>
            </a:r>
            <a:r>
              <a:rPr lang="en-US" sz="2200" dirty="0" smtClean="0"/>
              <a:t>LEA </a:t>
            </a:r>
            <a:r>
              <a:rPr lang="en-US" sz="2200" dirty="0"/>
              <a:t>on children with disabilities is equal to the amount that it spent on </a:t>
            </a:r>
            <a:r>
              <a:rPr lang="en-US" sz="2200" dirty="0" smtClean="0"/>
              <a:t>children without </a:t>
            </a:r>
            <a:r>
              <a:rPr lang="en-US" sz="2200" dirty="0"/>
              <a:t>disabilities. </a:t>
            </a:r>
            <a:endParaRPr lang="en-US" sz="2200" dirty="0" smtClean="0"/>
          </a:p>
          <a:p>
            <a:endParaRPr lang="en-US" sz="2200" dirty="0"/>
          </a:p>
          <a:p>
            <a:r>
              <a:rPr lang="en-US" sz="2200" dirty="0" smtClean="0"/>
              <a:t>The </a:t>
            </a:r>
            <a:r>
              <a:rPr lang="en-US" sz="2200" dirty="0"/>
              <a:t>term "excess costs" means those costs that are in excess of the </a:t>
            </a:r>
            <a:r>
              <a:rPr lang="en-US" sz="2200" dirty="0" smtClean="0"/>
              <a:t>average annual </a:t>
            </a:r>
            <a:r>
              <a:rPr lang="en-US" sz="2200" dirty="0"/>
              <a:t>per-student expenditure in </a:t>
            </a:r>
            <a:r>
              <a:rPr lang="en-US" sz="2200" dirty="0" smtClean="0"/>
              <a:t>an LEA during </a:t>
            </a:r>
            <a:r>
              <a:rPr lang="en-US" sz="2200" dirty="0"/>
              <a:t>the preceding school </a:t>
            </a:r>
            <a:r>
              <a:rPr lang="en-US" sz="2200" dirty="0" smtClean="0"/>
              <a:t>year for </a:t>
            </a:r>
            <a:r>
              <a:rPr lang="en-US" sz="2200" dirty="0"/>
              <a:t>an elementary or secondary school </a:t>
            </a:r>
            <a:r>
              <a:rPr lang="en-US" sz="2200" dirty="0" smtClean="0"/>
              <a:t>student.  INCLUDE PRESCHOOL.</a:t>
            </a:r>
          </a:p>
          <a:p>
            <a:pPr marL="109728" indent="0">
              <a:buNone/>
            </a:pPr>
            <a:endParaRPr lang="en-US" sz="2200" dirty="0"/>
          </a:p>
          <a:p>
            <a:r>
              <a:rPr lang="en-US" sz="2200" dirty="0" smtClean="0"/>
              <a:t>Meeting </a:t>
            </a:r>
            <a:r>
              <a:rPr lang="en-US" sz="2200" dirty="0"/>
              <a:t>the Excess Cost </a:t>
            </a:r>
            <a:r>
              <a:rPr lang="en-US" sz="2200" dirty="0" smtClean="0"/>
              <a:t>test enables </a:t>
            </a:r>
            <a:r>
              <a:rPr lang="en-US" sz="2200" dirty="0"/>
              <a:t>an </a:t>
            </a:r>
            <a:r>
              <a:rPr lang="en-US" sz="2200" dirty="0" smtClean="0"/>
              <a:t>LEA </a:t>
            </a:r>
            <a:r>
              <a:rPr lang="en-US" sz="2200" dirty="0"/>
              <a:t>to demonstrate that IDEA funds are used only for the excess costs that </a:t>
            </a:r>
            <a:r>
              <a:rPr lang="en-US" sz="2200" dirty="0" smtClean="0"/>
              <a:t>are required </a:t>
            </a:r>
            <a:r>
              <a:rPr lang="en-US" sz="2200" dirty="0"/>
              <a:t>to provide FAPE to children with </a:t>
            </a:r>
            <a:r>
              <a:rPr lang="en-US" sz="2200" dirty="0" smtClean="0"/>
              <a:t>disabilities. </a:t>
            </a:r>
            <a:endParaRPr lang="en-US" sz="2200" dirty="0"/>
          </a:p>
        </p:txBody>
      </p:sp>
    </p:spTree>
    <p:extLst>
      <p:ext uri="{BB962C8B-B14F-4D97-AF65-F5344CB8AC3E}">
        <p14:creationId xmlns:p14="http://schemas.microsoft.com/office/powerpoint/2010/main" val="3668403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32</a:t>
            </a:fld>
            <a:endParaRPr lang="en-US" dirty="0"/>
          </a:p>
        </p:txBody>
      </p:sp>
      <p:sp>
        <p:nvSpPr>
          <p:cNvPr id="5" name="Title 1"/>
          <p:cNvSpPr>
            <a:spLocks noGrp="1"/>
          </p:cNvSpPr>
          <p:nvPr>
            <p:ph type="title"/>
          </p:nvPr>
        </p:nvSpPr>
        <p:spPr>
          <a:xfrm>
            <a:off x="457200" y="274638"/>
            <a:ext cx="8229600" cy="868362"/>
          </a:xfrm>
          <a:ln w="38100">
            <a:solidFill>
              <a:srgbClr val="92D050"/>
            </a:solidFill>
          </a:ln>
        </p:spPr>
        <p:txBody>
          <a:bodyPr>
            <a:normAutofit/>
          </a:bodyPr>
          <a:lstStyle/>
          <a:p>
            <a:r>
              <a:rPr lang="en-US" b="1" dirty="0" smtClean="0"/>
              <a:t>Part B Federal Funding</a:t>
            </a:r>
            <a:endParaRPr lang="en-US" b="1" dirty="0"/>
          </a:p>
        </p:txBody>
      </p:sp>
      <p:sp>
        <p:nvSpPr>
          <p:cNvPr id="6" name="Title 2"/>
          <p:cNvSpPr txBox="1">
            <a:spLocks/>
          </p:cNvSpPr>
          <p:nvPr/>
        </p:nvSpPr>
        <p:spPr>
          <a:xfrm>
            <a:off x="261395" y="1371600"/>
            <a:ext cx="8763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
            </a:r>
            <a:br>
              <a:rPr lang="en-US" sz="3600" b="1" dirty="0" smtClean="0">
                <a:latin typeface="+mn-lt"/>
              </a:rPr>
            </a:br>
            <a:r>
              <a:rPr lang="en-US" sz="3600" b="1" dirty="0" smtClean="0">
                <a:latin typeface="+mn-lt"/>
              </a:rPr>
              <a:t>Excess Costs</a:t>
            </a:r>
            <a:br>
              <a:rPr lang="en-US" sz="3600" b="1" dirty="0" smtClean="0">
                <a:latin typeface="+mn-lt"/>
              </a:rPr>
            </a:br>
            <a:endParaRPr lang="en-US" sz="3600" b="1" dirty="0">
              <a:latin typeface="+mn-lt"/>
            </a:endParaRPr>
          </a:p>
        </p:txBody>
      </p:sp>
      <p:sp>
        <p:nvSpPr>
          <p:cNvPr id="7" name="Content Placeholder 1"/>
          <p:cNvSpPr>
            <a:spLocks noGrp="1"/>
          </p:cNvSpPr>
          <p:nvPr>
            <p:ph idx="1"/>
          </p:nvPr>
        </p:nvSpPr>
        <p:spPr>
          <a:xfrm>
            <a:off x="381000" y="1905000"/>
            <a:ext cx="8229600" cy="4724400"/>
          </a:xfrm>
        </p:spPr>
        <p:txBody>
          <a:bodyPr>
            <a:noAutofit/>
          </a:bodyPr>
          <a:lstStyle/>
          <a:p>
            <a:r>
              <a:rPr lang="en-US" sz="2400" dirty="0" smtClean="0"/>
              <a:t>Generated </a:t>
            </a:r>
            <a:r>
              <a:rPr lang="en-US" sz="2400" b="1" u="sng" dirty="0"/>
              <a:t>separately</a:t>
            </a:r>
            <a:r>
              <a:rPr lang="en-US" sz="2400" dirty="0"/>
              <a:t> for Elementary (PK-8) and Secondary Students (9-12</a:t>
            </a:r>
            <a:r>
              <a:rPr lang="en-US" sz="2400" dirty="0" smtClean="0"/>
              <a:t>)</a:t>
            </a:r>
            <a:endParaRPr lang="en-US" sz="2400" dirty="0"/>
          </a:p>
          <a:p>
            <a:r>
              <a:rPr lang="en-US" sz="2400" dirty="0"/>
              <a:t>Do not “Pro-rate” </a:t>
            </a:r>
            <a:r>
              <a:rPr lang="en-US" sz="2400" u="sng" dirty="0"/>
              <a:t>Costs</a:t>
            </a:r>
            <a:r>
              <a:rPr lang="en-US" sz="2400" dirty="0"/>
              <a:t> by grade levels;  </a:t>
            </a:r>
            <a:r>
              <a:rPr lang="en-US" sz="2400" u="sng" dirty="0"/>
              <a:t>Allocations</a:t>
            </a:r>
            <a:r>
              <a:rPr lang="en-US" sz="2400" dirty="0"/>
              <a:t> may be </a:t>
            </a:r>
            <a:r>
              <a:rPr lang="en-US" sz="2400" dirty="0" smtClean="0"/>
              <a:t>pro-rated</a:t>
            </a:r>
            <a:endParaRPr lang="en-US" sz="2400" dirty="0"/>
          </a:p>
          <a:p>
            <a:r>
              <a:rPr lang="en-US" sz="2400" dirty="0"/>
              <a:t>When recording </a:t>
            </a:r>
            <a:r>
              <a:rPr lang="en-US" sz="2400" b="1" u="sng" dirty="0"/>
              <a:t>costs</a:t>
            </a:r>
            <a:r>
              <a:rPr lang="en-US" sz="2400" dirty="0"/>
              <a:t>, do NOT use strictly percentages for reporting.  Costs should be recorded throughout the year based on the grade levels that will be using the services provided</a:t>
            </a:r>
            <a:r>
              <a:rPr lang="en-US" sz="2400" dirty="0" smtClean="0"/>
              <a:t>.</a:t>
            </a:r>
            <a:endParaRPr lang="en-US" sz="2400" dirty="0"/>
          </a:p>
          <a:p>
            <a:r>
              <a:rPr lang="en-US" sz="2400" dirty="0"/>
              <a:t>A 1-to-1 IA for a 10th grade student should be recorded in the expenditures for secondary students.</a:t>
            </a:r>
          </a:p>
          <a:p>
            <a:pPr marL="109728" indent="0">
              <a:buNone/>
            </a:pPr>
            <a:endParaRPr lang="en-US" sz="2400" dirty="0" smtClean="0">
              <a:solidFill>
                <a:schemeClr val="tx1"/>
              </a:solidFill>
            </a:endParaRPr>
          </a:p>
          <a:p>
            <a:endParaRPr lang="en-US" sz="2400" dirty="0"/>
          </a:p>
        </p:txBody>
      </p:sp>
    </p:spTree>
    <p:extLst>
      <p:ext uri="{BB962C8B-B14F-4D97-AF65-F5344CB8AC3E}">
        <p14:creationId xmlns:p14="http://schemas.microsoft.com/office/powerpoint/2010/main" val="3668403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229600" cy="2438400"/>
          </a:xfrm>
        </p:spPr>
        <p:txBody>
          <a:bodyPr>
            <a:noAutofit/>
          </a:bodyPr>
          <a:lstStyle/>
          <a:p>
            <a:pPr marL="0" indent="0">
              <a:buNone/>
            </a:pPr>
            <a:r>
              <a:rPr lang="en-US" sz="2400" dirty="0" smtClean="0"/>
              <a:t>The </a:t>
            </a:r>
            <a:r>
              <a:rPr lang="en-US" sz="2400" dirty="0"/>
              <a:t>total 611 allocation for the school is $850,600.00.  40% of school is Elementary students, the elementary portion of the allocation would be $340,240.00.  </a:t>
            </a:r>
            <a:endParaRPr lang="en-US" sz="2400" dirty="0" smtClean="0"/>
          </a:p>
          <a:p>
            <a:pPr marL="0" indent="0">
              <a:buNone/>
            </a:pPr>
            <a:r>
              <a:rPr lang="en-US" sz="2400" dirty="0" smtClean="0"/>
              <a:t>(.</a:t>
            </a:r>
            <a:r>
              <a:rPr lang="en-US" sz="2400" dirty="0"/>
              <a:t>40 * $850,600 = $340,240.00) </a:t>
            </a:r>
          </a:p>
          <a:p>
            <a:pPr marL="0" indent="0">
              <a:buNone/>
            </a:pPr>
            <a:endParaRPr lang="en-US" sz="1000" dirty="0"/>
          </a:p>
          <a:p>
            <a:pPr marL="0" indent="0">
              <a:buNone/>
            </a:pPr>
            <a:r>
              <a:rPr lang="en-US" sz="2400" dirty="0"/>
              <a:t>The secondary portion would be $510,360.00.</a:t>
            </a:r>
          </a:p>
          <a:p>
            <a:pPr marL="0" indent="0">
              <a:buNone/>
            </a:pPr>
            <a:endParaRPr lang="en-US" sz="2400"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33</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2"/>
          <p:cNvSpPr txBox="1">
            <a:spLocks/>
          </p:cNvSpPr>
          <p:nvPr/>
        </p:nvSpPr>
        <p:spPr>
          <a:xfrm>
            <a:off x="370114" y="1328057"/>
            <a:ext cx="8316686"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mn-lt"/>
              </a:rPr>
              <a:t/>
            </a:r>
            <a:br>
              <a:rPr lang="en-US" sz="3600" b="1" dirty="0" smtClean="0">
                <a:latin typeface="+mn-lt"/>
              </a:rPr>
            </a:br>
            <a:r>
              <a:rPr lang="en-US" sz="3600" b="1" dirty="0" smtClean="0">
                <a:latin typeface="+mn-lt"/>
              </a:rPr>
              <a:t>Excess Costs</a:t>
            </a:r>
            <a:br>
              <a:rPr lang="en-US" sz="3600" b="1" dirty="0" smtClean="0">
                <a:latin typeface="+mn-lt"/>
              </a:rPr>
            </a:br>
            <a:endParaRPr lang="en-US" sz="3600" b="1" dirty="0">
              <a:latin typeface="+mn-lt"/>
            </a:endParaRPr>
          </a:p>
        </p:txBody>
      </p:sp>
      <p:sp>
        <p:nvSpPr>
          <p:cNvPr id="7" name="Rectangle 6"/>
          <p:cNvSpPr/>
          <p:nvPr/>
        </p:nvSpPr>
        <p:spPr>
          <a:xfrm>
            <a:off x="424542" y="2057400"/>
            <a:ext cx="8186057" cy="1569660"/>
          </a:xfrm>
          <a:prstGeom prst="rect">
            <a:avLst/>
          </a:prstGeom>
          <a:ln w="25400">
            <a:solidFill>
              <a:srgbClr val="92D050"/>
            </a:solidFill>
          </a:ln>
        </p:spPr>
        <p:txBody>
          <a:bodyPr wrap="square">
            <a:spAutoFit/>
          </a:bodyPr>
          <a:lstStyle/>
          <a:p>
            <a:r>
              <a:rPr lang="en-US" sz="2400" u="sng" dirty="0">
                <a:solidFill>
                  <a:prstClr val="black"/>
                </a:solidFill>
              </a:rPr>
              <a:t>Example</a:t>
            </a:r>
            <a:r>
              <a:rPr lang="en-US" sz="2400" dirty="0">
                <a:solidFill>
                  <a:prstClr val="black"/>
                </a:solidFill>
              </a:rPr>
              <a:t>:  Central Secondary School is for students in grades 6-12.  There are 900 students total in the school.  Of the 900 students, 360 are considered to be Elementary students (grades 6, 7, and 8). 540 are Secondary </a:t>
            </a:r>
            <a:r>
              <a:rPr lang="en-US" sz="2400" dirty="0" smtClean="0">
                <a:solidFill>
                  <a:prstClr val="black"/>
                </a:solidFill>
              </a:rPr>
              <a:t>students.</a:t>
            </a:r>
            <a:endParaRPr lang="en-US" dirty="0"/>
          </a:p>
        </p:txBody>
      </p:sp>
    </p:spTree>
    <p:extLst>
      <p:ext uri="{BB962C8B-B14F-4D97-AF65-F5344CB8AC3E}">
        <p14:creationId xmlns:p14="http://schemas.microsoft.com/office/powerpoint/2010/main" val="3668403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34</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2"/>
          <p:cNvSpPr txBox="1">
            <a:spLocks/>
          </p:cNvSpPr>
          <p:nvPr/>
        </p:nvSpPr>
        <p:spPr>
          <a:xfrm>
            <a:off x="232458" y="1143000"/>
            <a:ext cx="8915400" cy="762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t>Coordinated Early Intervening </a:t>
            </a:r>
            <a:r>
              <a:rPr lang="en-US" b="1" dirty="0" smtClean="0"/>
              <a:t>Services (CEIS)</a:t>
            </a:r>
            <a:endParaRPr lang="en-US" b="1" dirty="0">
              <a:latin typeface="+mn-lt"/>
            </a:endParaRPr>
          </a:p>
        </p:txBody>
      </p:sp>
      <p:sp>
        <p:nvSpPr>
          <p:cNvPr id="8" name="Content Placeholder 1"/>
          <p:cNvSpPr>
            <a:spLocks noGrp="1"/>
          </p:cNvSpPr>
          <p:nvPr>
            <p:ph idx="4294967295"/>
          </p:nvPr>
        </p:nvSpPr>
        <p:spPr>
          <a:xfrm>
            <a:off x="304800" y="1905000"/>
            <a:ext cx="8229600" cy="4525963"/>
          </a:xfrm>
        </p:spPr>
        <p:txBody>
          <a:bodyPr>
            <a:normAutofit fontScale="85000" lnSpcReduction="10000"/>
          </a:bodyPr>
          <a:lstStyle/>
          <a:p>
            <a:pPr marL="0" indent="0">
              <a:buNone/>
            </a:pPr>
            <a:endParaRPr lang="en-US" dirty="0" smtClean="0">
              <a:solidFill>
                <a:schemeClr val="tx1"/>
              </a:solidFill>
            </a:endParaRPr>
          </a:p>
          <a:p>
            <a:r>
              <a:rPr lang="en-US" u="sng" dirty="0" smtClean="0">
                <a:solidFill>
                  <a:schemeClr val="tx1"/>
                </a:solidFill>
              </a:rPr>
              <a:t>Mandated</a:t>
            </a:r>
            <a:r>
              <a:rPr lang="en-US" dirty="0" smtClean="0">
                <a:solidFill>
                  <a:schemeClr val="tx1"/>
                </a:solidFill>
              </a:rPr>
              <a:t> LEAs must expend </a:t>
            </a:r>
            <a:r>
              <a:rPr lang="en-US" u="sng" dirty="0" smtClean="0">
                <a:solidFill>
                  <a:schemeClr val="tx1"/>
                </a:solidFill>
              </a:rPr>
              <a:t>exactly </a:t>
            </a:r>
            <a:r>
              <a:rPr lang="en-US" dirty="0" smtClean="0">
                <a:solidFill>
                  <a:schemeClr val="tx1"/>
                </a:solidFill>
              </a:rPr>
              <a:t>15% of 611 and 619 allocations on students who have </a:t>
            </a:r>
            <a:r>
              <a:rPr lang="en-US" b="1" u="sng" dirty="0" smtClean="0">
                <a:solidFill>
                  <a:schemeClr val="tx1"/>
                </a:solidFill>
              </a:rPr>
              <a:t>not</a:t>
            </a:r>
            <a:r>
              <a:rPr lang="en-US" dirty="0" smtClean="0">
                <a:solidFill>
                  <a:schemeClr val="tx1"/>
                </a:solidFill>
              </a:rPr>
              <a:t> been identified as needing special education services;  Can only budget from 611 grant</a:t>
            </a:r>
          </a:p>
          <a:p>
            <a:endParaRPr lang="en-US" dirty="0" smtClean="0">
              <a:solidFill>
                <a:schemeClr val="tx1"/>
              </a:solidFill>
            </a:endParaRPr>
          </a:p>
          <a:p>
            <a:r>
              <a:rPr lang="en-US" dirty="0" smtClean="0">
                <a:solidFill>
                  <a:schemeClr val="tx1"/>
                </a:solidFill>
              </a:rPr>
              <a:t>May budget UP TO 15% (does </a:t>
            </a:r>
            <a:r>
              <a:rPr lang="en-US" u="sng" dirty="0" smtClean="0">
                <a:solidFill>
                  <a:schemeClr val="tx1"/>
                </a:solidFill>
              </a:rPr>
              <a:t>not</a:t>
            </a:r>
            <a:r>
              <a:rPr lang="en-US" dirty="0" smtClean="0">
                <a:solidFill>
                  <a:schemeClr val="tx1"/>
                </a:solidFill>
              </a:rPr>
              <a:t> have to be </a:t>
            </a:r>
            <a:r>
              <a:rPr lang="en-US" u="sng" dirty="0" smtClean="0">
                <a:solidFill>
                  <a:schemeClr val="tx1"/>
                </a:solidFill>
              </a:rPr>
              <a:t>exact</a:t>
            </a:r>
            <a:r>
              <a:rPr lang="en-US" dirty="0">
                <a:solidFill>
                  <a:schemeClr val="tx1"/>
                </a:solidFill>
              </a:rPr>
              <a:t>) </a:t>
            </a:r>
            <a:r>
              <a:rPr lang="en-US" u="sng" dirty="0" smtClean="0">
                <a:solidFill>
                  <a:schemeClr val="tx1"/>
                </a:solidFill>
              </a:rPr>
              <a:t>voluntarily</a:t>
            </a:r>
            <a:r>
              <a:rPr lang="en-US" dirty="0" smtClean="0">
                <a:solidFill>
                  <a:schemeClr val="tx1"/>
                </a:solidFill>
              </a:rPr>
              <a:t>;  Can only budget from 611 grant</a:t>
            </a:r>
          </a:p>
          <a:p>
            <a:endParaRPr lang="en-US" dirty="0"/>
          </a:p>
          <a:p>
            <a:r>
              <a:rPr lang="en-US" dirty="0"/>
              <a:t>CEIS Quarterly Reports completed by </a:t>
            </a:r>
            <a:r>
              <a:rPr lang="en-US" dirty="0" smtClean="0"/>
              <a:t>LEA</a:t>
            </a:r>
            <a:endParaRPr lang="en-US" dirty="0" smtClean="0">
              <a:solidFill>
                <a:schemeClr val="tx1"/>
              </a:solidFill>
            </a:endParaRPr>
          </a:p>
          <a:p>
            <a:pPr marL="0" indent="0">
              <a:buNone/>
            </a:pPr>
            <a:endParaRPr lang="en-US" dirty="0" smtClean="0">
              <a:solidFill>
                <a:schemeClr val="tx1"/>
              </a:solidFill>
            </a:endParaRPr>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35</a:t>
            </a:fld>
            <a:endParaRPr lang="en-US" dirty="0">
              <a:solidFill>
                <a:prstClr val="black">
                  <a:tint val="75000"/>
                </a:prstClr>
              </a:solidFill>
            </a:endParaRPr>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Title 2"/>
          <p:cNvSpPr txBox="1">
            <a:spLocks/>
          </p:cNvSpPr>
          <p:nvPr/>
        </p:nvSpPr>
        <p:spPr>
          <a:xfrm>
            <a:off x="381000" y="1064167"/>
            <a:ext cx="83058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prstClr val="black"/>
                </a:solidFill>
              </a:rPr>
              <a:t>CEIS Monitoring</a:t>
            </a:r>
            <a:endParaRPr lang="en-US" sz="3600" b="1" dirty="0">
              <a:solidFill>
                <a:prstClr val="black"/>
              </a:solidFill>
            </a:endParaRPr>
          </a:p>
        </p:txBody>
      </p:sp>
      <p:sp>
        <p:nvSpPr>
          <p:cNvPr id="8" name="Content Placeholder 1"/>
          <p:cNvSpPr>
            <a:spLocks noGrp="1"/>
          </p:cNvSpPr>
          <p:nvPr>
            <p:ph idx="4294967295"/>
          </p:nvPr>
        </p:nvSpPr>
        <p:spPr>
          <a:xfrm>
            <a:off x="381000" y="1752600"/>
            <a:ext cx="8382000" cy="4648200"/>
          </a:xfrm>
        </p:spPr>
        <p:txBody>
          <a:bodyPr>
            <a:normAutofit fontScale="92500"/>
          </a:bodyPr>
          <a:lstStyle/>
          <a:p>
            <a:pPr lvl="0"/>
            <a:r>
              <a:rPr lang="en-US" sz="2800" dirty="0"/>
              <a:t>C</a:t>
            </a:r>
            <a:r>
              <a:rPr lang="en-US" sz="2800" dirty="0" smtClean="0">
                <a:solidFill>
                  <a:schemeClr val="tx1"/>
                </a:solidFill>
              </a:rPr>
              <a:t>ollected quarterly for any LEA using Part B funds for CEIS (mandatory or voluntary) </a:t>
            </a:r>
          </a:p>
          <a:p>
            <a:pPr lvl="0"/>
            <a:r>
              <a:rPr lang="en-US" sz="2800" dirty="0" smtClean="0"/>
              <a:t>Itemizes expenditures &amp; costs to date (by LEA)</a:t>
            </a:r>
          </a:p>
          <a:p>
            <a:pPr lvl="0"/>
            <a:r>
              <a:rPr lang="en-US" sz="2800" dirty="0" smtClean="0"/>
              <a:t>Reports number of students receiving CEIS services &amp; number of students eligible for special education services after receiving CEIS services during reporting period</a:t>
            </a:r>
          </a:p>
          <a:p>
            <a:pPr lvl="0"/>
            <a:r>
              <a:rPr lang="en-US" sz="2800" dirty="0" smtClean="0"/>
              <a:t>Allows LEAs to describe CEIS activities implemented and sustainability for the required two year time period</a:t>
            </a:r>
          </a:p>
          <a:p>
            <a:pPr lvl="0"/>
            <a:r>
              <a:rPr lang="en-US" sz="2800" dirty="0" smtClean="0"/>
              <a:t>FY 14 and FY 15 quarterly reports due in October 2015 for time period of July 1, 2014-September 30, 2014</a:t>
            </a:r>
            <a:endParaRPr lang="en-US" sz="2800" dirty="0" smtClean="0">
              <a:solidFill>
                <a:schemeClr val="tx1"/>
              </a:solidFill>
            </a:endParaRPr>
          </a:p>
          <a:p>
            <a:pPr lvl="1"/>
            <a:endParaRPr lang="en-US" dirty="0" smtClean="0"/>
          </a:p>
        </p:txBody>
      </p:sp>
    </p:spTree>
    <p:extLst>
      <p:ext uri="{BB962C8B-B14F-4D97-AF65-F5344CB8AC3E}">
        <p14:creationId xmlns:p14="http://schemas.microsoft.com/office/powerpoint/2010/main" val="3871273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lstStyle/>
          <a:p>
            <a:pPr>
              <a:buFont typeface="Arial" pitchFamily="34" charset="0"/>
              <a:buChar char="•"/>
            </a:pPr>
            <a:endParaRPr lang="en-US" sz="900" dirty="0" smtClean="0">
              <a:solidFill>
                <a:schemeClr val="bg1"/>
              </a:solidFill>
              <a:latin typeface="Arial Rounded MT Bold" pitchFamily="34" charset="0"/>
            </a:endParaRPr>
          </a:p>
          <a:p>
            <a:pPr>
              <a:buFont typeface="Arial" pitchFamily="34" charset="0"/>
              <a:buChar char="•"/>
            </a:pPr>
            <a:endParaRPr lang="en-US" sz="900" dirty="0">
              <a:solidFill>
                <a:schemeClr val="bg1"/>
              </a:solidFill>
              <a:latin typeface="Arial Rounded MT Bold" pitchFamily="34"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567720166"/>
              </p:ext>
            </p:extLst>
          </p:nvPr>
        </p:nvGraphicFramePr>
        <p:xfrm>
          <a:off x="228600" y="1524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2126202" y="2667000"/>
            <a:ext cx="4831080" cy="1754326"/>
          </a:xfrm>
          <a:prstGeom prst="rect">
            <a:avLst/>
          </a:prstGeom>
          <a:noFill/>
        </p:spPr>
        <p:txBody>
          <a:bodyPr wrap="square" lIns="91440" tIns="45720" rIns="91440" bIns="45720">
            <a:spAutoFit/>
          </a:bodyPr>
          <a:lstStyle/>
          <a:p>
            <a:pPr algn="ctr"/>
            <a:r>
              <a:rPr lang="en-US" sz="5300" dirty="0">
                <a:ln w="18415" cmpd="sng">
                  <a:solidFill>
                    <a:prstClr val="black"/>
                  </a:solidFill>
                  <a:prstDash val="solid"/>
                </a:ln>
                <a:solidFill>
                  <a:prstClr val="black"/>
                </a:solidFill>
                <a:effectLst>
                  <a:outerShdw blurRad="38100" dist="38100" dir="2700000" algn="tl">
                    <a:srgbClr val="000000">
                      <a:alpha val="43137"/>
                    </a:srgbClr>
                  </a:outerShdw>
                </a:effectLst>
              </a:rPr>
              <a:t>Current Grant Cycle</a:t>
            </a:r>
          </a:p>
        </p:txBody>
      </p:sp>
      <p:sp>
        <p:nvSpPr>
          <p:cNvPr id="2" name="TextBox 1"/>
          <p:cNvSpPr txBox="1"/>
          <p:nvPr/>
        </p:nvSpPr>
        <p:spPr>
          <a:xfrm>
            <a:off x="381000" y="951845"/>
            <a:ext cx="1371600" cy="369332"/>
          </a:xfrm>
          <a:prstGeom prst="rect">
            <a:avLst/>
          </a:prstGeom>
          <a:noFill/>
        </p:spPr>
        <p:txBody>
          <a:bodyPr wrap="square" rtlCol="0">
            <a:spAutoFit/>
          </a:bodyPr>
          <a:lstStyle/>
          <a:p>
            <a:r>
              <a:rPr lang="en-US" dirty="0" smtClean="0">
                <a:solidFill>
                  <a:prstClr val="black"/>
                </a:solidFill>
                <a:effectLst>
                  <a:outerShdw blurRad="38100" dist="38100" dir="2700000" algn="tl">
                    <a:srgbClr val="000000">
                      <a:alpha val="43137"/>
                    </a:srgbClr>
                  </a:outerShdw>
                </a:effectLst>
                <a:latin typeface="Arial Rounded MT Bold" pitchFamily="34" charset="0"/>
              </a:rPr>
              <a:t>FY 2015</a:t>
            </a:r>
            <a:endParaRPr lang="en-US" dirty="0">
              <a:solidFill>
                <a:prstClr val="black"/>
              </a:solidFill>
              <a:effectLst>
                <a:outerShdw blurRad="38100" dist="38100" dir="2700000" algn="tl">
                  <a:srgbClr val="000000">
                    <a:alpha val="43137"/>
                  </a:srgbClr>
                </a:outerShdw>
              </a:effectLst>
              <a:latin typeface="Arial Rounded MT Bold" pitchFamily="34" charset="0"/>
            </a:endParaRPr>
          </a:p>
        </p:txBody>
      </p:sp>
      <p:sp>
        <p:nvSpPr>
          <p:cNvPr id="9" name="TextBox 8"/>
          <p:cNvSpPr txBox="1"/>
          <p:nvPr/>
        </p:nvSpPr>
        <p:spPr>
          <a:xfrm>
            <a:off x="7333695" y="767179"/>
            <a:ext cx="1371600" cy="369332"/>
          </a:xfrm>
          <a:prstGeom prst="rect">
            <a:avLst/>
          </a:prstGeom>
          <a:noFill/>
        </p:spPr>
        <p:txBody>
          <a:bodyPr wrap="square" rtlCol="0">
            <a:spAutoFit/>
          </a:bodyPr>
          <a:lstStyle/>
          <a:p>
            <a:r>
              <a:rPr lang="en-US" dirty="0" smtClean="0">
                <a:solidFill>
                  <a:prstClr val="black"/>
                </a:solidFill>
                <a:effectLst>
                  <a:outerShdw blurRad="38100" dist="38100" dir="2700000" algn="tl">
                    <a:srgbClr val="000000">
                      <a:alpha val="43137"/>
                    </a:srgbClr>
                  </a:outerShdw>
                </a:effectLst>
                <a:latin typeface="Arial Rounded MT Bold" pitchFamily="34" charset="0"/>
              </a:rPr>
              <a:t>FY 2013</a:t>
            </a:r>
            <a:endParaRPr lang="en-US" dirty="0">
              <a:solidFill>
                <a:prstClr val="black"/>
              </a:solidFill>
              <a:effectLst>
                <a:outerShdw blurRad="38100" dist="38100" dir="2700000" algn="tl">
                  <a:srgbClr val="000000">
                    <a:alpha val="43137"/>
                  </a:srgbClr>
                </a:outerShdw>
              </a:effectLst>
              <a:latin typeface="Arial Rounded MT Bold" pitchFamily="34" charset="0"/>
            </a:endParaRPr>
          </a:p>
        </p:txBody>
      </p:sp>
      <p:sp>
        <p:nvSpPr>
          <p:cNvPr id="10" name="TextBox 9"/>
          <p:cNvSpPr txBox="1"/>
          <p:nvPr/>
        </p:nvSpPr>
        <p:spPr>
          <a:xfrm>
            <a:off x="6964679" y="5638800"/>
            <a:ext cx="1645921" cy="646331"/>
          </a:xfrm>
          <a:prstGeom prst="rect">
            <a:avLst/>
          </a:prstGeom>
          <a:noFill/>
        </p:spPr>
        <p:txBody>
          <a:bodyPr wrap="square" rtlCol="0">
            <a:spAutoFit/>
          </a:bodyPr>
          <a:lstStyle/>
          <a:p>
            <a:r>
              <a:rPr lang="en-US" dirty="0" smtClean="0">
                <a:solidFill>
                  <a:prstClr val="black"/>
                </a:solidFill>
                <a:effectLst>
                  <a:outerShdw blurRad="38100" dist="38100" dir="2700000" algn="tl">
                    <a:srgbClr val="000000">
                      <a:alpha val="43137"/>
                    </a:srgbClr>
                  </a:outerShdw>
                </a:effectLst>
                <a:latin typeface="Arial Rounded MT Bold" pitchFamily="34" charset="0"/>
              </a:rPr>
              <a:t>FY 2014 &amp; TA Grant</a:t>
            </a:r>
          </a:p>
        </p:txBody>
      </p:sp>
      <p:sp>
        <p:nvSpPr>
          <p:cNvPr id="3" name="Slide Number Placeholder 2"/>
          <p:cNvSpPr>
            <a:spLocks noGrp="1"/>
          </p:cNvSpPr>
          <p:nvPr>
            <p:ph type="sldNum" sz="quarter" idx="12"/>
          </p:nvPr>
        </p:nvSpPr>
        <p:spPr/>
        <p:txBody>
          <a:bodyPr/>
          <a:lstStyle/>
          <a:p>
            <a:fld id="{F7E3F7C2-EE74-4AD8-8DDC-81F5F1D63AF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391596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37</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Rectangle 9"/>
          <p:cNvSpPr>
            <a:spLocks noChangeArrowheads="1"/>
          </p:cNvSpPr>
          <p:nvPr/>
        </p:nvSpPr>
        <p:spPr bwMode="auto">
          <a:xfrm>
            <a:off x="457200" y="1143000"/>
            <a:ext cx="7543800" cy="838200"/>
          </a:xfrm>
          <a:prstGeom prst="rect">
            <a:avLst/>
          </a:prstGeom>
          <a:noFill/>
          <a:ln w="9525">
            <a:noFill/>
            <a:miter lim="800000"/>
            <a:headEnd/>
            <a:tailEnd/>
          </a:ln>
        </p:spPr>
        <p:txBody>
          <a:bodyPr anchor="ctr"/>
          <a:lstStyle/>
          <a:p>
            <a:r>
              <a:rPr lang="en-US" sz="3600" b="1" dirty="0">
                <a:solidFill>
                  <a:prstClr val="black"/>
                </a:solidFill>
              </a:rPr>
              <a:t>FY </a:t>
            </a:r>
            <a:r>
              <a:rPr lang="en-US" sz="3600" b="1" dirty="0" smtClean="0">
                <a:solidFill>
                  <a:prstClr val="black"/>
                </a:solidFill>
              </a:rPr>
              <a:t>2013 Grants (close 9/30/14)</a:t>
            </a:r>
            <a:endParaRPr lang="en-US" sz="3600" b="1" dirty="0">
              <a:solidFill>
                <a:prstClr val="black"/>
              </a:solidFill>
            </a:endParaRPr>
          </a:p>
        </p:txBody>
      </p:sp>
      <p:sp>
        <p:nvSpPr>
          <p:cNvPr id="8" name="Rectangle 8"/>
          <p:cNvSpPr>
            <a:spLocks noChangeArrowheads="1"/>
          </p:cNvSpPr>
          <p:nvPr/>
        </p:nvSpPr>
        <p:spPr bwMode="auto">
          <a:xfrm>
            <a:off x="657225" y="1981200"/>
            <a:ext cx="7543800" cy="4114800"/>
          </a:xfrm>
          <a:prstGeom prst="rect">
            <a:avLst/>
          </a:prstGeom>
          <a:noFill/>
          <a:ln w="9525">
            <a:noFill/>
            <a:miter lim="800000"/>
            <a:headEnd/>
            <a:tailEnd/>
          </a:ln>
        </p:spPr>
        <p:txBody>
          <a:bodyPr/>
          <a:lstStyle/>
          <a:p>
            <a:pPr marL="342900" indent="-342900">
              <a:spcBef>
                <a:spcPct val="20000"/>
              </a:spcBef>
              <a:buFontTx/>
              <a:buChar char="•"/>
            </a:pPr>
            <a:r>
              <a:rPr lang="en-US" sz="3200" dirty="0">
                <a:solidFill>
                  <a:prstClr val="black"/>
                </a:solidFill>
              </a:rPr>
              <a:t>September 30, </a:t>
            </a:r>
            <a:r>
              <a:rPr lang="en-US" sz="3200" dirty="0" smtClean="0">
                <a:solidFill>
                  <a:prstClr val="black"/>
                </a:solidFill>
              </a:rPr>
              <a:t>2014</a:t>
            </a:r>
            <a:endParaRPr lang="en-US" sz="3200" dirty="0">
              <a:solidFill>
                <a:prstClr val="black"/>
              </a:solidFill>
            </a:endParaRPr>
          </a:p>
          <a:p>
            <a:pPr marL="742950" lvl="1" indent="-285750">
              <a:spcBef>
                <a:spcPct val="20000"/>
              </a:spcBef>
              <a:buFontTx/>
              <a:buChar char="–"/>
            </a:pPr>
            <a:r>
              <a:rPr lang="en-US" sz="2800" dirty="0">
                <a:solidFill>
                  <a:prstClr val="black"/>
                </a:solidFill>
              </a:rPr>
              <a:t>Last day to encumber funds/submit modifications</a:t>
            </a:r>
          </a:p>
          <a:p>
            <a:pPr marL="342900" indent="-342900">
              <a:spcBef>
                <a:spcPct val="20000"/>
              </a:spcBef>
              <a:buFontTx/>
              <a:buChar char="•"/>
            </a:pPr>
            <a:r>
              <a:rPr lang="en-US" sz="3200" b="1" dirty="0" smtClean="0">
                <a:solidFill>
                  <a:srgbClr val="FF0000"/>
                </a:solidFill>
              </a:rPr>
              <a:t>December 15, 2014</a:t>
            </a:r>
            <a:endParaRPr lang="en-US" sz="3200" b="1" dirty="0">
              <a:solidFill>
                <a:srgbClr val="FF0000"/>
              </a:solidFill>
            </a:endParaRPr>
          </a:p>
          <a:p>
            <a:pPr marL="742950" lvl="1" indent="-285750">
              <a:spcBef>
                <a:spcPct val="20000"/>
              </a:spcBef>
              <a:buFontTx/>
              <a:buChar char="–"/>
            </a:pPr>
            <a:r>
              <a:rPr lang="en-US" sz="2800" dirty="0">
                <a:solidFill>
                  <a:prstClr val="black"/>
                </a:solidFill>
              </a:rPr>
              <a:t>Final Reports </a:t>
            </a:r>
            <a:r>
              <a:rPr lang="en-US" sz="2800" dirty="0" smtClean="0">
                <a:solidFill>
                  <a:prstClr val="black"/>
                </a:solidFill>
              </a:rPr>
              <a:t>due</a:t>
            </a:r>
            <a:endParaRPr lang="en-US" sz="2800" dirty="0">
              <a:solidFill>
                <a:prstClr val="black"/>
              </a:solidFill>
            </a:endParaRPr>
          </a:p>
          <a:p>
            <a:pPr marL="742950" lvl="1" indent="-285750">
              <a:spcBef>
                <a:spcPct val="20000"/>
              </a:spcBef>
              <a:buFontTx/>
              <a:buChar char="–"/>
            </a:pPr>
            <a:r>
              <a:rPr lang="en-US" sz="2800" b="1" dirty="0" smtClean="0">
                <a:solidFill>
                  <a:srgbClr val="FF0000"/>
                </a:solidFill>
              </a:rPr>
              <a:t>LAST DAY FOR REIMBURSEMENT!!!</a:t>
            </a:r>
          </a:p>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p:txBody>
      </p:sp>
      <p:sp>
        <p:nvSpPr>
          <p:cNvPr id="27" name="Oval 26"/>
          <p:cNvSpPr/>
          <p:nvPr/>
        </p:nvSpPr>
        <p:spPr>
          <a:xfrm>
            <a:off x="805543" y="4495800"/>
            <a:ext cx="64008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232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38</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Rectangle 9"/>
          <p:cNvSpPr>
            <a:spLocks noChangeArrowheads="1"/>
          </p:cNvSpPr>
          <p:nvPr/>
        </p:nvSpPr>
        <p:spPr bwMode="auto">
          <a:xfrm>
            <a:off x="457200" y="1143000"/>
            <a:ext cx="7543800" cy="838200"/>
          </a:xfrm>
          <a:prstGeom prst="rect">
            <a:avLst/>
          </a:prstGeom>
          <a:noFill/>
          <a:ln w="9525">
            <a:noFill/>
            <a:miter lim="800000"/>
            <a:headEnd/>
            <a:tailEnd/>
          </a:ln>
        </p:spPr>
        <p:txBody>
          <a:bodyPr anchor="ctr"/>
          <a:lstStyle/>
          <a:p>
            <a:r>
              <a:rPr lang="en-US" sz="3600" b="1" dirty="0">
                <a:solidFill>
                  <a:prstClr val="black"/>
                </a:solidFill>
              </a:rPr>
              <a:t>FY </a:t>
            </a:r>
            <a:r>
              <a:rPr lang="en-US" sz="3600" b="1" dirty="0" smtClean="0">
                <a:solidFill>
                  <a:prstClr val="black"/>
                </a:solidFill>
              </a:rPr>
              <a:t>2013 Grants  (close 9/30/14)</a:t>
            </a:r>
            <a:endParaRPr lang="en-US" sz="3600" b="1" dirty="0">
              <a:solidFill>
                <a:prstClr val="black"/>
              </a:solidFill>
            </a:endParaRPr>
          </a:p>
        </p:txBody>
      </p:sp>
      <p:sp>
        <p:nvSpPr>
          <p:cNvPr id="8" name="Rectangle 8"/>
          <p:cNvSpPr>
            <a:spLocks noChangeArrowheads="1"/>
          </p:cNvSpPr>
          <p:nvPr/>
        </p:nvSpPr>
        <p:spPr bwMode="auto">
          <a:xfrm>
            <a:off x="657225" y="1981200"/>
            <a:ext cx="7543800" cy="4114800"/>
          </a:xfrm>
          <a:prstGeom prst="rect">
            <a:avLst/>
          </a:prstGeom>
          <a:noFill/>
          <a:ln w="9525">
            <a:noFill/>
            <a:miter lim="800000"/>
            <a:headEnd/>
            <a:tailEnd/>
          </a:ln>
        </p:spPr>
        <p:txBody>
          <a:bodyPr/>
          <a:lstStyle/>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p:txBody>
      </p:sp>
      <p:sp>
        <p:nvSpPr>
          <p:cNvPr id="7" name="Rectangle 8"/>
          <p:cNvSpPr>
            <a:spLocks noChangeArrowheads="1"/>
          </p:cNvSpPr>
          <p:nvPr/>
        </p:nvSpPr>
        <p:spPr bwMode="auto">
          <a:xfrm>
            <a:off x="635454" y="1958068"/>
            <a:ext cx="7543800" cy="4114800"/>
          </a:xfrm>
          <a:prstGeom prst="rect">
            <a:avLst/>
          </a:prstGeom>
          <a:noFill/>
          <a:ln w="9525">
            <a:noFill/>
            <a:miter lim="800000"/>
            <a:headEnd/>
            <a:tailEnd/>
          </a:ln>
        </p:spPr>
        <p:txBody>
          <a:bodyPr/>
          <a:lstStyle/>
          <a:p>
            <a:pPr marL="742950" lvl="1" indent="-285750">
              <a:spcBef>
                <a:spcPct val="20000"/>
              </a:spcBef>
            </a:pPr>
            <a:r>
              <a:rPr lang="en-US" sz="2400" u="sng" dirty="0" smtClean="0">
                <a:solidFill>
                  <a:prstClr val="black"/>
                </a:solidFill>
              </a:rPr>
              <a:t>Supplemental Award</a:t>
            </a:r>
            <a:r>
              <a:rPr lang="en-US" sz="2400" dirty="0" smtClean="0">
                <a:solidFill>
                  <a:prstClr val="black"/>
                </a:solidFill>
              </a:rPr>
              <a:t>:</a:t>
            </a:r>
            <a:endParaRPr lang="en-US" sz="2400" dirty="0">
              <a:solidFill>
                <a:prstClr val="black"/>
              </a:solidFill>
            </a:endParaRPr>
          </a:p>
          <a:p>
            <a:pPr marL="742950" lvl="1" indent="-285750">
              <a:spcBef>
                <a:spcPct val="20000"/>
              </a:spcBef>
              <a:buFont typeface="Arial" charset="0"/>
              <a:buChar char="•"/>
            </a:pPr>
            <a:r>
              <a:rPr lang="en-US" sz="2400" dirty="0" smtClean="0">
                <a:solidFill>
                  <a:prstClr val="black"/>
                </a:solidFill>
              </a:rPr>
              <a:t>Additional funds added to 611 allocation</a:t>
            </a:r>
          </a:p>
          <a:p>
            <a:pPr marL="742950" lvl="1" indent="-285750">
              <a:spcBef>
                <a:spcPct val="20000"/>
              </a:spcBef>
              <a:buFont typeface="Arial" charset="0"/>
              <a:buChar char="•"/>
            </a:pPr>
            <a:r>
              <a:rPr lang="en-US" sz="2400" dirty="0" smtClean="0">
                <a:solidFill>
                  <a:prstClr val="black"/>
                </a:solidFill>
              </a:rPr>
              <a:t>Amounts ranged from $1-$1,000</a:t>
            </a:r>
            <a:endParaRPr lang="en-US" sz="2400" dirty="0">
              <a:solidFill>
                <a:prstClr val="black"/>
              </a:solidFill>
            </a:endParaRPr>
          </a:p>
          <a:p>
            <a:pPr marL="742950" lvl="1" indent="-285750">
              <a:spcBef>
                <a:spcPct val="20000"/>
              </a:spcBef>
              <a:buFont typeface="Arial" charset="0"/>
              <a:buChar char="•"/>
            </a:pPr>
            <a:r>
              <a:rPr lang="en-US" sz="2400" dirty="0" smtClean="0">
                <a:solidFill>
                  <a:prstClr val="black"/>
                </a:solidFill>
              </a:rPr>
              <a:t>Funds added  into Materials &amp; Supplies</a:t>
            </a:r>
            <a:endParaRPr lang="en-US" sz="2400" dirty="0">
              <a:solidFill>
                <a:prstClr val="black"/>
              </a:solidFill>
            </a:endParaRPr>
          </a:p>
          <a:p>
            <a:pPr marL="742950" lvl="1" indent="-285750">
              <a:spcBef>
                <a:spcPct val="20000"/>
              </a:spcBef>
              <a:buFont typeface="Arial" charset="0"/>
              <a:buChar char="•"/>
            </a:pPr>
            <a:r>
              <a:rPr lang="en-US" sz="2400" dirty="0" smtClean="0">
                <a:solidFill>
                  <a:prstClr val="black"/>
                </a:solidFill>
              </a:rPr>
              <a:t>Mandatory CEIS amounts increased by 15% of supplemental award amount;  increase added to Materials &amp; Supplies</a:t>
            </a:r>
          </a:p>
          <a:p>
            <a:pPr marL="742950" lvl="1" indent="-285750">
              <a:spcBef>
                <a:spcPct val="20000"/>
              </a:spcBef>
              <a:buFont typeface="Arial" charset="0"/>
              <a:buChar char="•"/>
            </a:pPr>
            <a:r>
              <a:rPr lang="en-US" sz="2400" dirty="0" smtClean="0">
                <a:solidFill>
                  <a:prstClr val="black"/>
                </a:solidFill>
              </a:rPr>
              <a:t>Modifications for FY 13 should reflect new totals for CEIS and overall total</a:t>
            </a:r>
          </a:p>
          <a:p>
            <a:pPr marL="742950" lvl="1" indent="-285750">
              <a:spcBef>
                <a:spcPct val="20000"/>
              </a:spcBef>
              <a:buFont typeface="Arial" charset="0"/>
              <a:buChar char="•"/>
            </a:pPr>
            <a:r>
              <a:rPr lang="en-US" sz="2400" dirty="0" smtClean="0">
                <a:solidFill>
                  <a:prstClr val="black"/>
                </a:solidFill>
              </a:rPr>
              <a:t>Final reports and reimbursement requests should reflect new allocation amounts</a:t>
            </a:r>
          </a:p>
        </p:txBody>
      </p:sp>
    </p:spTree>
    <p:extLst>
      <p:ext uri="{BB962C8B-B14F-4D97-AF65-F5344CB8AC3E}">
        <p14:creationId xmlns:p14="http://schemas.microsoft.com/office/powerpoint/2010/main" val="2742107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39</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Rectangle 9"/>
          <p:cNvSpPr>
            <a:spLocks noChangeArrowheads="1"/>
          </p:cNvSpPr>
          <p:nvPr/>
        </p:nvSpPr>
        <p:spPr bwMode="auto">
          <a:xfrm>
            <a:off x="457200" y="1143000"/>
            <a:ext cx="7543800" cy="838200"/>
          </a:xfrm>
          <a:prstGeom prst="rect">
            <a:avLst/>
          </a:prstGeom>
          <a:noFill/>
          <a:ln w="9525">
            <a:noFill/>
            <a:miter lim="800000"/>
            <a:headEnd/>
            <a:tailEnd/>
          </a:ln>
        </p:spPr>
        <p:txBody>
          <a:bodyPr anchor="ctr"/>
          <a:lstStyle/>
          <a:p>
            <a:r>
              <a:rPr lang="en-US" sz="3600" b="1" dirty="0">
                <a:solidFill>
                  <a:prstClr val="black"/>
                </a:solidFill>
              </a:rPr>
              <a:t>FY </a:t>
            </a:r>
            <a:r>
              <a:rPr lang="en-US" sz="3600" b="1" dirty="0" smtClean="0">
                <a:solidFill>
                  <a:prstClr val="black"/>
                </a:solidFill>
              </a:rPr>
              <a:t>2013 Grants  (close 9/30/14)</a:t>
            </a:r>
            <a:endParaRPr lang="en-US" sz="3600" b="1" dirty="0">
              <a:solidFill>
                <a:prstClr val="black"/>
              </a:solidFill>
            </a:endParaRPr>
          </a:p>
        </p:txBody>
      </p:sp>
      <p:sp>
        <p:nvSpPr>
          <p:cNvPr id="8" name="Rectangle 8"/>
          <p:cNvSpPr>
            <a:spLocks noChangeArrowheads="1"/>
          </p:cNvSpPr>
          <p:nvPr/>
        </p:nvSpPr>
        <p:spPr bwMode="auto">
          <a:xfrm>
            <a:off x="657225" y="1981200"/>
            <a:ext cx="7543800" cy="4114800"/>
          </a:xfrm>
          <a:prstGeom prst="rect">
            <a:avLst/>
          </a:prstGeom>
          <a:noFill/>
          <a:ln w="9525">
            <a:noFill/>
            <a:miter lim="800000"/>
            <a:headEnd/>
            <a:tailEnd/>
          </a:ln>
        </p:spPr>
        <p:txBody>
          <a:bodyPr/>
          <a:lstStyle/>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p:txBody>
      </p:sp>
      <p:sp>
        <p:nvSpPr>
          <p:cNvPr id="7" name="Rectangle 8"/>
          <p:cNvSpPr>
            <a:spLocks noChangeArrowheads="1"/>
          </p:cNvSpPr>
          <p:nvPr/>
        </p:nvSpPr>
        <p:spPr bwMode="auto">
          <a:xfrm>
            <a:off x="635454" y="1958068"/>
            <a:ext cx="7975146" cy="4114800"/>
          </a:xfrm>
          <a:prstGeom prst="rect">
            <a:avLst/>
          </a:prstGeom>
          <a:noFill/>
          <a:ln w="9525">
            <a:noFill/>
            <a:miter lim="800000"/>
            <a:headEnd/>
            <a:tailEnd/>
          </a:ln>
        </p:spPr>
        <p:txBody>
          <a:bodyPr/>
          <a:lstStyle/>
          <a:p>
            <a:pPr marL="285750" lvl="1" indent="-285750">
              <a:spcBef>
                <a:spcPct val="20000"/>
              </a:spcBef>
            </a:pPr>
            <a:r>
              <a:rPr lang="en-US" sz="2800" u="sng" dirty="0">
                <a:solidFill>
                  <a:prstClr val="black"/>
                </a:solidFill>
              </a:rPr>
              <a:t>Modifications</a:t>
            </a:r>
            <a:r>
              <a:rPr lang="en-US" sz="2800" dirty="0">
                <a:solidFill>
                  <a:prstClr val="black"/>
                </a:solidFill>
              </a:rPr>
              <a:t>:</a:t>
            </a:r>
          </a:p>
          <a:p>
            <a:pPr marL="285750" lvl="1" indent="-285750">
              <a:buFont typeface="Arial" charset="0"/>
              <a:buChar char="•"/>
            </a:pPr>
            <a:r>
              <a:rPr lang="en-US" sz="2800" dirty="0">
                <a:solidFill>
                  <a:prstClr val="black"/>
                </a:solidFill>
              </a:rPr>
              <a:t>Use template on Learning Connection in “FY </a:t>
            </a:r>
            <a:r>
              <a:rPr lang="en-US" sz="2800" dirty="0" smtClean="0">
                <a:solidFill>
                  <a:prstClr val="black"/>
                </a:solidFill>
              </a:rPr>
              <a:t>2013 </a:t>
            </a:r>
            <a:r>
              <a:rPr lang="en-US" sz="2800" dirty="0">
                <a:solidFill>
                  <a:prstClr val="black"/>
                </a:solidFill>
              </a:rPr>
              <a:t>Part B </a:t>
            </a:r>
            <a:r>
              <a:rPr lang="en-US" sz="2800" dirty="0" smtClean="0">
                <a:solidFill>
                  <a:prstClr val="black"/>
                </a:solidFill>
              </a:rPr>
              <a:t>Grant Templates &amp; Information” folder</a:t>
            </a:r>
          </a:p>
          <a:p>
            <a:pPr marL="285750" lvl="1" indent="-285750">
              <a:buFont typeface="Arial" charset="0"/>
              <a:buChar char="•"/>
            </a:pPr>
            <a:r>
              <a:rPr lang="en-US" sz="2800" dirty="0" smtClean="0">
                <a:solidFill>
                  <a:prstClr val="black"/>
                </a:solidFill>
              </a:rPr>
              <a:t>Reimbursement form is attached to the end of the modification. Many numbers will auto-fill </a:t>
            </a:r>
            <a:endParaRPr lang="en-US" sz="2800" dirty="0">
              <a:solidFill>
                <a:prstClr val="black"/>
              </a:solidFill>
            </a:endParaRPr>
          </a:p>
          <a:p>
            <a:pPr marL="285750" lvl="1" indent="-285750">
              <a:buFont typeface="Arial" charset="0"/>
              <a:buChar char="•"/>
            </a:pPr>
            <a:r>
              <a:rPr lang="en-US" sz="2800" dirty="0">
                <a:solidFill>
                  <a:prstClr val="black"/>
                </a:solidFill>
              </a:rPr>
              <a:t>Cover page and grant number should be included to avoid </a:t>
            </a:r>
            <a:r>
              <a:rPr lang="en-US" sz="2800" dirty="0" smtClean="0">
                <a:solidFill>
                  <a:prstClr val="black"/>
                </a:solidFill>
              </a:rPr>
              <a:t>delays</a:t>
            </a:r>
            <a:endParaRPr lang="en-US" sz="2800" dirty="0">
              <a:solidFill>
                <a:prstClr val="black"/>
              </a:solidFill>
            </a:endParaRPr>
          </a:p>
          <a:p>
            <a:pPr marL="285750" lvl="1" indent="-285750">
              <a:buFont typeface="Arial" charset="0"/>
              <a:buChar char="•"/>
            </a:pPr>
            <a:r>
              <a:rPr lang="en-US" sz="2800" dirty="0">
                <a:solidFill>
                  <a:prstClr val="black"/>
                </a:solidFill>
              </a:rPr>
              <a:t>Submit to </a:t>
            </a:r>
            <a:r>
              <a:rPr lang="en-US" sz="2800" dirty="0">
                <a:solidFill>
                  <a:prstClr val="black"/>
                </a:solidFill>
                <a:hlinkClick r:id="rId3"/>
              </a:rPr>
              <a:t>partbgrants@doe.in.gov</a:t>
            </a:r>
            <a:endParaRPr lang="en-US" sz="2800" dirty="0">
              <a:solidFill>
                <a:prstClr val="black"/>
              </a:solidFill>
            </a:endParaRPr>
          </a:p>
          <a:p>
            <a:pPr marL="742950" lvl="1" indent="-285750">
              <a:spcBef>
                <a:spcPct val="20000"/>
              </a:spcBef>
              <a:buFont typeface="Arial" charset="0"/>
              <a:buChar char="•"/>
            </a:pPr>
            <a:endParaRPr lang="en-US" sz="2800" dirty="0">
              <a:solidFill>
                <a:prstClr val="black"/>
              </a:solidFill>
            </a:endParaRPr>
          </a:p>
        </p:txBody>
      </p:sp>
    </p:spTree>
    <p:extLst>
      <p:ext uri="{BB962C8B-B14F-4D97-AF65-F5344CB8AC3E}">
        <p14:creationId xmlns:p14="http://schemas.microsoft.com/office/powerpoint/2010/main" val="155042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b="1" dirty="0"/>
              <a:t>The Learning Connection </a:t>
            </a:r>
            <a:r>
              <a:rPr lang="en-US" dirty="0"/>
              <a:t>	</a:t>
            </a:r>
            <a:endParaRPr lang="en-US" dirty="0" smtClean="0"/>
          </a:p>
          <a:p>
            <a:pPr marL="0" indent="0" algn="ctr">
              <a:buNone/>
            </a:pPr>
            <a:r>
              <a:rPr lang="en-US" i="1" dirty="0" smtClean="0">
                <a:solidFill>
                  <a:srgbClr val="0070C0"/>
                </a:solidFill>
              </a:rPr>
              <a:t>www.learningconnection.doe.in.gov</a:t>
            </a:r>
            <a:endParaRPr lang="en-US" i="1" dirty="0">
              <a:solidFill>
                <a:srgbClr val="0070C0"/>
              </a:solidFill>
            </a:endParaRPr>
          </a:p>
          <a:p>
            <a:pPr marL="0" indent="0">
              <a:buNone/>
            </a:pPr>
            <a:endParaRPr lang="en-US" sz="1400" dirty="0"/>
          </a:p>
          <a:p>
            <a:r>
              <a:rPr lang="en-US" dirty="0"/>
              <a:t>Useful Communities to join for Special Education:</a:t>
            </a:r>
          </a:p>
          <a:p>
            <a:pPr lvl="1"/>
            <a:endParaRPr lang="en-US" sz="1400" dirty="0"/>
          </a:p>
          <a:p>
            <a:pPr lvl="1"/>
            <a:r>
              <a:rPr lang="en-US" dirty="0"/>
              <a:t>IDOE - Special Education </a:t>
            </a:r>
            <a:r>
              <a:rPr lang="en-US" dirty="0" smtClean="0"/>
              <a:t>Administrators</a:t>
            </a:r>
            <a:endParaRPr lang="en-US" dirty="0"/>
          </a:p>
          <a:p>
            <a:pPr lvl="2"/>
            <a:r>
              <a:rPr lang="en-US" dirty="0"/>
              <a:t>Main communication tool used by the Office of Special Education for announcements and updates, location of Part B Grant applications and </a:t>
            </a:r>
            <a:r>
              <a:rPr lang="en-US" dirty="0" smtClean="0"/>
              <a:t>forms </a:t>
            </a:r>
            <a:endParaRPr lang="en-US" dirty="0"/>
          </a:p>
          <a:p>
            <a:pPr lvl="1"/>
            <a:endParaRPr lang="en-US" dirty="0"/>
          </a:p>
          <a:p>
            <a:pPr lvl="1"/>
            <a:r>
              <a:rPr lang="en-US" dirty="0"/>
              <a:t>IDOE - Data Collection and </a:t>
            </a:r>
            <a:r>
              <a:rPr lang="en-US" dirty="0" smtClean="0"/>
              <a:t>Reporting</a:t>
            </a:r>
            <a:endParaRPr lang="en-US" dirty="0"/>
          </a:p>
          <a:p>
            <a:pPr lvl="2"/>
            <a:r>
              <a:rPr lang="en-US" dirty="0"/>
              <a:t>Layouts and information for all IDOE data </a:t>
            </a:r>
            <a:r>
              <a:rPr lang="en-US" dirty="0" smtClean="0"/>
              <a:t>collections</a:t>
            </a:r>
          </a:p>
          <a:p>
            <a:pPr lvl="1"/>
            <a:endParaRPr lang="en-US" sz="1400" dirty="0"/>
          </a:p>
          <a:p>
            <a:pPr lvl="1"/>
            <a:r>
              <a:rPr lang="en-US" dirty="0" smtClean="0"/>
              <a:t>IDOE – Medicaid in Schools</a:t>
            </a:r>
          </a:p>
          <a:p>
            <a:pPr lvl="2"/>
            <a:r>
              <a:rPr lang="en-US" dirty="0" smtClean="0"/>
              <a:t>Best Practices and information on Medicaid claiming</a:t>
            </a:r>
            <a:endParaRPr lang="en-US" dirty="0"/>
          </a:p>
          <a:p>
            <a:pPr lvl="1"/>
            <a:endParaRPr lang="en-US" sz="1400" dirty="0"/>
          </a:p>
          <a:p>
            <a:pPr lvl="1"/>
            <a:r>
              <a:rPr lang="en-US" dirty="0" smtClean="0"/>
              <a:t>IIEP</a:t>
            </a:r>
            <a:endParaRPr lang="en-US" dirty="0"/>
          </a:p>
          <a:p>
            <a:pPr lvl="2"/>
            <a:r>
              <a:rPr lang="en-US" dirty="0"/>
              <a:t>Information and discussions about the Indiana IEP </a:t>
            </a:r>
            <a:r>
              <a:rPr lang="en-US" dirty="0" smtClean="0"/>
              <a:t>tool</a:t>
            </a: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4</a:t>
            </a:fld>
            <a:endParaRPr lang="en-US" dirty="0"/>
          </a:p>
        </p:txBody>
      </p:sp>
      <p:sp>
        <p:nvSpPr>
          <p:cNvPr id="5" name="Title 1"/>
          <p:cNvSpPr>
            <a:spLocks noGrp="1"/>
          </p:cNvSpPr>
          <p:nvPr>
            <p:ph type="title"/>
          </p:nvPr>
        </p:nvSpPr>
        <p:spPr>
          <a:ln w="38100">
            <a:solidFill>
              <a:srgbClr val="92D050"/>
            </a:solidFill>
          </a:ln>
        </p:spPr>
        <p:txBody>
          <a:bodyPr>
            <a:normAutofit fontScale="90000"/>
          </a:bodyPr>
          <a:lstStyle/>
          <a:p>
            <a:r>
              <a:rPr lang="en-US" b="1" dirty="0" smtClean="0"/>
              <a:t>Online Resources for </a:t>
            </a:r>
            <a:br>
              <a:rPr lang="en-US" b="1" dirty="0" smtClean="0"/>
            </a:br>
            <a:r>
              <a:rPr lang="en-US" b="1" dirty="0" smtClean="0"/>
              <a:t>Special Education</a:t>
            </a:r>
            <a:endParaRPr lang="en-US" b="1" dirty="0"/>
          </a:p>
        </p:txBody>
      </p:sp>
    </p:spTree>
    <p:extLst>
      <p:ext uri="{BB962C8B-B14F-4D97-AF65-F5344CB8AC3E}">
        <p14:creationId xmlns:p14="http://schemas.microsoft.com/office/powerpoint/2010/main" val="3034273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40</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Rectangle 9"/>
          <p:cNvSpPr>
            <a:spLocks noChangeArrowheads="1"/>
          </p:cNvSpPr>
          <p:nvPr/>
        </p:nvSpPr>
        <p:spPr bwMode="auto">
          <a:xfrm>
            <a:off x="457200" y="1143000"/>
            <a:ext cx="7543800" cy="838200"/>
          </a:xfrm>
          <a:prstGeom prst="rect">
            <a:avLst/>
          </a:prstGeom>
          <a:noFill/>
          <a:ln w="9525">
            <a:noFill/>
            <a:miter lim="800000"/>
            <a:headEnd/>
            <a:tailEnd/>
          </a:ln>
        </p:spPr>
        <p:txBody>
          <a:bodyPr anchor="ctr"/>
          <a:lstStyle/>
          <a:p>
            <a:r>
              <a:rPr lang="en-US" sz="3600" b="1" dirty="0">
                <a:solidFill>
                  <a:prstClr val="black"/>
                </a:solidFill>
              </a:rPr>
              <a:t>FY </a:t>
            </a:r>
            <a:r>
              <a:rPr lang="en-US" sz="3600" b="1" dirty="0" smtClean="0">
                <a:solidFill>
                  <a:prstClr val="black"/>
                </a:solidFill>
              </a:rPr>
              <a:t>2013 Grants (close 9/30/14)</a:t>
            </a:r>
            <a:endParaRPr lang="en-US" sz="3600" b="1" dirty="0">
              <a:solidFill>
                <a:prstClr val="black"/>
              </a:solidFill>
            </a:endParaRPr>
          </a:p>
        </p:txBody>
      </p:sp>
      <p:sp>
        <p:nvSpPr>
          <p:cNvPr id="8" name="Rectangle 8"/>
          <p:cNvSpPr>
            <a:spLocks noChangeArrowheads="1"/>
          </p:cNvSpPr>
          <p:nvPr/>
        </p:nvSpPr>
        <p:spPr bwMode="auto">
          <a:xfrm>
            <a:off x="657225" y="1981200"/>
            <a:ext cx="7543800" cy="4114800"/>
          </a:xfrm>
          <a:prstGeom prst="rect">
            <a:avLst/>
          </a:prstGeom>
          <a:noFill/>
          <a:ln w="9525">
            <a:noFill/>
            <a:miter lim="800000"/>
            <a:headEnd/>
            <a:tailEnd/>
          </a:ln>
        </p:spPr>
        <p:txBody>
          <a:bodyPr/>
          <a:lstStyle/>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p:txBody>
      </p:sp>
      <p:sp>
        <p:nvSpPr>
          <p:cNvPr id="7" name="Rectangle 8"/>
          <p:cNvSpPr>
            <a:spLocks noChangeArrowheads="1"/>
          </p:cNvSpPr>
          <p:nvPr/>
        </p:nvSpPr>
        <p:spPr bwMode="auto">
          <a:xfrm>
            <a:off x="304800" y="1979839"/>
            <a:ext cx="8458200" cy="4114800"/>
          </a:xfrm>
          <a:prstGeom prst="rect">
            <a:avLst/>
          </a:prstGeom>
          <a:noFill/>
          <a:ln w="9525">
            <a:noFill/>
            <a:miter lim="800000"/>
            <a:headEnd/>
            <a:tailEnd/>
          </a:ln>
        </p:spPr>
        <p:txBody>
          <a:bodyPr/>
          <a:lstStyle/>
          <a:p>
            <a:pPr marL="742950" lvl="1" indent="-285750">
              <a:spcBef>
                <a:spcPct val="20000"/>
              </a:spcBef>
            </a:pPr>
            <a:r>
              <a:rPr lang="en-US" sz="2800" u="sng" dirty="0">
                <a:solidFill>
                  <a:prstClr val="black"/>
                </a:solidFill>
              </a:rPr>
              <a:t>Reimbursement</a:t>
            </a:r>
            <a:r>
              <a:rPr lang="en-US" sz="2800" dirty="0">
                <a:solidFill>
                  <a:prstClr val="black"/>
                </a:solidFill>
              </a:rPr>
              <a:t>:</a:t>
            </a:r>
          </a:p>
          <a:p>
            <a:pPr marL="742950" lvl="1" indent="-285750">
              <a:spcBef>
                <a:spcPct val="20000"/>
              </a:spcBef>
              <a:buFont typeface="Arial" charset="0"/>
              <a:buChar char="•"/>
            </a:pPr>
            <a:r>
              <a:rPr lang="en-US" sz="2800" dirty="0" smtClean="0">
                <a:solidFill>
                  <a:prstClr val="black"/>
                </a:solidFill>
              </a:rPr>
              <a:t>Use template on Learning Connection in “FY 2013 Part B Grant Templates &amp; Information” folder</a:t>
            </a:r>
          </a:p>
          <a:p>
            <a:pPr marL="742950" lvl="1" indent="-285750">
              <a:spcBef>
                <a:spcPct val="20000"/>
              </a:spcBef>
              <a:buFont typeface="Arial" charset="0"/>
              <a:buChar char="•"/>
            </a:pPr>
            <a:r>
              <a:rPr lang="en-US" sz="2800" dirty="0" smtClean="0">
                <a:solidFill>
                  <a:prstClr val="black"/>
                </a:solidFill>
              </a:rPr>
              <a:t>Reimbursement form is attached to the end of the modification. Many numbers will auto-fill </a:t>
            </a:r>
          </a:p>
          <a:p>
            <a:pPr marL="742950" lvl="1" indent="-285750">
              <a:spcBef>
                <a:spcPct val="20000"/>
              </a:spcBef>
              <a:buFont typeface="Arial" charset="0"/>
              <a:buChar char="•"/>
            </a:pPr>
            <a:r>
              <a:rPr lang="en-US" sz="2800" dirty="0" smtClean="0">
                <a:solidFill>
                  <a:prstClr val="black"/>
                </a:solidFill>
              </a:rPr>
              <a:t>Include </a:t>
            </a:r>
            <a:r>
              <a:rPr lang="en-US" sz="2800" dirty="0">
                <a:solidFill>
                  <a:prstClr val="black"/>
                </a:solidFill>
              </a:rPr>
              <a:t>copy of last approved modification email (if applicable)</a:t>
            </a:r>
          </a:p>
          <a:p>
            <a:pPr marL="742950" lvl="1" indent="-285750">
              <a:spcBef>
                <a:spcPct val="20000"/>
              </a:spcBef>
              <a:buFont typeface="Arial" charset="0"/>
              <a:buChar char="•"/>
            </a:pPr>
            <a:r>
              <a:rPr lang="en-US" sz="2800" dirty="0">
                <a:solidFill>
                  <a:prstClr val="black"/>
                </a:solidFill>
              </a:rPr>
              <a:t>Submit to </a:t>
            </a:r>
            <a:r>
              <a:rPr lang="en-US" sz="2800" dirty="0">
                <a:solidFill>
                  <a:prstClr val="black"/>
                </a:solidFill>
                <a:hlinkClick r:id="rId3"/>
              </a:rPr>
              <a:t>specialedpartb@doe.in.gov</a:t>
            </a:r>
            <a:endParaRPr lang="en-US" sz="2800" dirty="0">
              <a:solidFill>
                <a:prstClr val="black"/>
              </a:solidFill>
            </a:endParaRPr>
          </a:p>
          <a:p>
            <a:pPr marL="742950" lvl="1" indent="-285750">
              <a:spcBef>
                <a:spcPct val="20000"/>
              </a:spcBef>
              <a:buFont typeface="Arial" charset="0"/>
              <a:buChar char="•"/>
            </a:pPr>
            <a:endParaRPr lang="en-US" sz="2800" dirty="0">
              <a:solidFill>
                <a:prstClr val="black"/>
              </a:solidFill>
            </a:endParaRPr>
          </a:p>
          <a:p>
            <a:pPr marL="742950" lvl="1" indent="-285750">
              <a:spcBef>
                <a:spcPct val="20000"/>
              </a:spcBef>
              <a:buFont typeface="Arial" charset="0"/>
              <a:buChar char="•"/>
            </a:pPr>
            <a:endParaRPr lang="en-US" sz="2800" dirty="0">
              <a:solidFill>
                <a:prstClr val="black"/>
              </a:solidFill>
            </a:endParaRPr>
          </a:p>
        </p:txBody>
      </p:sp>
    </p:spTree>
    <p:extLst>
      <p:ext uri="{BB962C8B-B14F-4D97-AF65-F5344CB8AC3E}">
        <p14:creationId xmlns:p14="http://schemas.microsoft.com/office/powerpoint/2010/main" val="3690296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511628" y="1828800"/>
            <a:ext cx="7543800" cy="4114800"/>
          </a:xfrm>
          <a:prstGeom prst="rect">
            <a:avLst/>
          </a:prstGeom>
          <a:noFill/>
          <a:ln w="9525">
            <a:noFill/>
            <a:miter lim="800000"/>
            <a:headEnd/>
            <a:tailEnd/>
          </a:ln>
        </p:spPr>
        <p:txBody>
          <a:bodyPr/>
          <a:lstStyle/>
          <a:p>
            <a:pPr marL="457200" indent="-457200">
              <a:spcBef>
                <a:spcPct val="20000"/>
              </a:spcBef>
              <a:buFont typeface="Arial" panose="020B0604020202020204" pitchFamily="34" charset="0"/>
              <a:buChar char="•"/>
            </a:pPr>
            <a:r>
              <a:rPr lang="en-US" sz="3200" dirty="0">
                <a:solidFill>
                  <a:prstClr val="black"/>
                </a:solidFill>
              </a:rPr>
              <a:t>September 30, </a:t>
            </a:r>
            <a:r>
              <a:rPr lang="en-US" sz="3200" dirty="0" smtClean="0">
                <a:solidFill>
                  <a:prstClr val="black"/>
                </a:solidFill>
              </a:rPr>
              <a:t>2015</a:t>
            </a:r>
            <a:endParaRPr lang="en-US" sz="3200" dirty="0">
              <a:solidFill>
                <a:prstClr val="black"/>
              </a:solidFill>
            </a:endParaRPr>
          </a:p>
          <a:p>
            <a:pPr marL="914400" lvl="1" indent="-457200">
              <a:spcBef>
                <a:spcPct val="20000"/>
              </a:spcBef>
              <a:buFont typeface="Arial" panose="020B0604020202020204" pitchFamily="34" charset="0"/>
              <a:buChar char="•"/>
            </a:pPr>
            <a:r>
              <a:rPr lang="en-US" sz="2800" dirty="0">
                <a:solidFill>
                  <a:prstClr val="black"/>
                </a:solidFill>
                <a:cs typeface="Arial" pitchFamily="34" charset="0"/>
              </a:rPr>
              <a:t>Last day to encumber funds/submit modifications</a:t>
            </a:r>
          </a:p>
          <a:p>
            <a:pPr marL="457200" indent="-457200">
              <a:spcBef>
                <a:spcPct val="20000"/>
              </a:spcBef>
              <a:buFont typeface="Arial" panose="020B0604020202020204" pitchFamily="34" charset="0"/>
              <a:buChar char="•"/>
            </a:pPr>
            <a:r>
              <a:rPr lang="en-US" sz="3200" dirty="0" smtClean="0">
                <a:solidFill>
                  <a:prstClr val="black"/>
                </a:solidFill>
              </a:rPr>
              <a:t>December 15, 2015</a:t>
            </a:r>
            <a:endParaRPr lang="en-US" sz="3200" dirty="0">
              <a:solidFill>
                <a:prstClr val="black"/>
              </a:solidFill>
            </a:endParaRPr>
          </a:p>
          <a:p>
            <a:pPr marL="914400" lvl="1" indent="-457200">
              <a:spcBef>
                <a:spcPct val="20000"/>
              </a:spcBef>
              <a:buFont typeface="Arial" panose="020B0604020202020204" pitchFamily="34" charset="0"/>
              <a:buChar char="•"/>
            </a:pPr>
            <a:r>
              <a:rPr lang="en-US" sz="2800" dirty="0">
                <a:solidFill>
                  <a:prstClr val="black"/>
                </a:solidFill>
                <a:cs typeface="Arial" pitchFamily="34" charset="0"/>
              </a:rPr>
              <a:t>Final Reports </a:t>
            </a:r>
            <a:r>
              <a:rPr lang="en-US" sz="2800" dirty="0" smtClean="0">
                <a:solidFill>
                  <a:prstClr val="black"/>
                </a:solidFill>
                <a:cs typeface="Arial" pitchFamily="34" charset="0"/>
              </a:rPr>
              <a:t>due</a:t>
            </a:r>
            <a:endParaRPr lang="en-US" sz="2800" dirty="0">
              <a:solidFill>
                <a:prstClr val="black"/>
              </a:solidFill>
              <a:cs typeface="Arial" pitchFamily="34" charset="0"/>
            </a:endParaRPr>
          </a:p>
          <a:p>
            <a:pPr marL="914400" lvl="1" indent="-457200">
              <a:spcBef>
                <a:spcPct val="20000"/>
              </a:spcBef>
              <a:buFont typeface="Arial" panose="020B0604020202020204" pitchFamily="34" charset="0"/>
              <a:buChar char="•"/>
            </a:pPr>
            <a:r>
              <a:rPr lang="en-US" sz="2800" dirty="0" smtClean="0">
                <a:solidFill>
                  <a:prstClr val="black"/>
                </a:solidFill>
                <a:cs typeface="Arial" pitchFamily="34" charset="0"/>
              </a:rPr>
              <a:t>Last </a:t>
            </a:r>
            <a:r>
              <a:rPr lang="en-US" sz="2800" dirty="0">
                <a:solidFill>
                  <a:prstClr val="black"/>
                </a:solidFill>
                <a:cs typeface="Arial" pitchFamily="34" charset="0"/>
              </a:rPr>
              <a:t>day for </a:t>
            </a:r>
            <a:r>
              <a:rPr lang="en-US" sz="2800" dirty="0" smtClean="0">
                <a:solidFill>
                  <a:prstClr val="black"/>
                </a:solidFill>
                <a:cs typeface="Arial" pitchFamily="34" charset="0"/>
              </a:rPr>
              <a:t>reimbursement</a:t>
            </a:r>
            <a:endParaRPr lang="en-US" sz="2800" dirty="0">
              <a:solidFill>
                <a:prstClr val="black"/>
              </a:solidFill>
              <a:cs typeface="Arial" pitchFamily="34" charset="0"/>
            </a:endParaRPr>
          </a:p>
          <a:p>
            <a:pPr marL="914400" lvl="1" indent="-457200">
              <a:spcBef>
                <a:spcPct val="20000"/>
              </a:spcBef>
              <a:buFont typeface="Arial" panose="020B0604020202020204" pitchFamily="34" charset="0"/>
              <a:buChar char="•"/>
            </a:pPr>
            <a:endParaRPr lang="en-US" sz="2800" dirty="0">
              <a:solidFill>
                <a:prstClr val="black"/>
              </a:solidFill>
              <a:latin typeface="Arial Rounded MT Bold" pitchFamily="34" charset="0"/>
            </a:endParaRPr>
          </a:p>
          <a:p>
            <a:pPr marL="914400" lvl="1" indent="-457200">
              <a:spcBef>
                <a:spcPct val="20000"/>
              </a:spcBef>
              <a:buFont typeface="Arial" panose="020B0604020202020204" pitchFamily="34" charset="0"/>
              <a:buChar char="•"/>
            </a:pPr>
            <a:endParaRPr lang="en-US" sz="2800" dirty="0">
              <a:solidFill>
                <a:prstClr val="black"/>
              </a:solidFill>
              <a:latin typeface="Arial Rounded MT Bold" pitchFamily="34" charset="0"/>
            </a:endParaRPr>
          </a:p>
          <a:p>
            <a:pPr marL="914400" lvl="1" indent="-457200">
              <a:spcBef>
                <a:spcPct val="20000"/>
              </a:spcBef>
              <a:buFont typeface="Arial" panose="020B0604020202020204" pitchFamily="34" charset="0"/>
              <a:buChar char="•"/>
            </a:pPr>
            <a:endParaRPr lang="en-US" sz="2800" b="1" dirty="0">
              <a:solidFill>
                <a:prstClr val="black"/>
              </a:solidFill>
              <a:latin typeface="Arial Rounded MT Bold" pitchFamily="34" charset="0"/>
            </a:endParaRPr>
          </a:p>
          <a:p>
            <a:pPr marL="914400" lvl="1" indent="-457200">
              <a:spcBef>
                <a:spcPct val="20000"/>
              </a:spcBef>
              <a:buFont typeface="Arial" panose="020B0604020202020204" pitchFamily="34" charset="0"/>
              <a:buChar char="•"/>
            </a:pPr>
            <a:endParaRPr lang="en-US" sz="2800" dirty="0">
              <a:solidFill>
                <a:prstClr val="black"/>
              </a:solidFill>
              <a:latin typeface="Arial Rounded MT Bold" pitchFamily="34" charset="0"/>
            </a:endParaRPr>
          </a:p>
          <a:p>
            <a:pPr marL="914400" lvl="1" indent="-457200">
              <a:spcBef>
                <a:spcPct val="20000"/>
              </a:spcBef>
              <a:buFont typeface="Arial" panose="020B0604020202020204" pitchFamily="34" charset="0"/>
              <a:buChar char="•"/>
            </a:pPr>
            <a:endParaRPr lang="en-US" sz="2800" dirty="0">
              <a:solidFill>
                <a:prstClr val="black"/>
              </a:solidFill>
              <a:latin typeface="Arial Rounded MT Bold" pitchFamily="34" charset="0"/>
            </a:endParaRPr>
          </a:p>
          <a:p>
            <a:pPr marL="914400" lvl="1" indent="-457200">
              <a:spcBef>
                <a:spcPct val="20000"/>
              </a:spcBef>
              <a:buFont typeface="Arial" panose="020B0604020202020204" pitchFamily="34" charset="0"/>
              <a:buChar char="•"/>
            </a:pPr>
            <a:endParaRPr lang="en-US" sz="2800" b="1" dirty="0">
              <a:solidFill>
                <a:prstClr val="black"/>
              </a:solidFill>
              <a:latin typeface="Arial Rounded MT Bold" pitchFamily="34" charset="0"/>
            </a:endParaRPr>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Rectangle 9"/>
          <p:cNvSpPr>
            <a:spLocks noChangeArrowheads="1"/>
          </p:cNvSpPr>
          <p:nvPr/>
        </p:nvSpPr>
        <p:spPr bwMode="auto">
          <a:xfrm>
            <a:off x="457200" y="1143000"/>
            <a:ext cx="7620000" cy="685800"/>
          </a:xfrm>
          <a:prstGeom prst="rect">
            <a:avLst/>
          </a:prstGeom>
          <a:noFill/>
          <a:ln w="9525">
            <a:noFill/>
            <a:miter lim="800000"/>
            <a:headEnd/>
            <a:tailEnd/>
          </a:ln>
        </p:spPr>
        <p:txBody>
          <a:bodyPr anchor="ctr"/>
          <a:lstStyle/>
          <a:p>
            <a:r>
              <a:rPr lang="en-US" sz="3600" b="1" dirty="0">
                <a:solidFill>
                  <a:prstClr val="black"/>
                </a:solidFill>
              </a:rPr>
              <a:t>FY </a:t>
            </a:r>
            <a:r>
              <a:rPr lang="en-US" sz="3600" b="1" dirty="0" smtClean="0">
                <a:solidFill>
                  <a:prstClr val="black"/>
                </a:solidFill>
              </a:rPr>
              <a:t>2014 Grants  </a:t>
            </a:r>
            <a:endParaRPr lang="en-US" sz="3600" b="1" dirty="0">
              <a:solidFill>
                <a:prstClr val="black"/>
              </a:solidFill>
            </a:endParaRPr>
          </a:p>
        </p:txBody>
      </p:sp>
      <p:sp>
        <p:nvSpPr>
          <p:cNvPr id="2" name="Slide Number Placeholder 1"/>
          <p:cNvSpPr>
            <a:spLocks noGrp="1"/>
          </p:cNvSpPr>
          <p:nvPr>
            <p:ph type="sldNum" sz="quarter" idx="11"/>
          </p:nvPr>
        </p:nvSpPr>
        <p:spPr/>
        <p:txBody>
          <a:bodyPr/>
          <a:lstStyle/>
          <a:p>
            <a:pPr>
              <a:defRPr/>
            </a:pPr>
            <a:fld id="{4DA734C5-65D4-4EE8-A142-069500CEB374}"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744428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228600" y="2286000"/>
            <a:ext cx="8382000" cy="4114800"/>
          </a:xfrm>
          <a:prstGeom prst="rect">
            <a:avLst/>
          </a:prstGeom>
          <a:noFill/>
          <a:ln w="9525">
            <a:noFill/>
            <a:miter lim="800000"/>
            <a:headEnd/>
            <a:tailEnd/>
          </a:ln>
        </p:spPr>
        <p:txBody>
          <a:bodyPr/>
          <a:lstStyle/>
          <a:p>
            <a:pPr lvl="1">
              <a:spcBef>
                <a:spcPct val="20000"/>
              </a:spcBef>
            </a:pPr>
            <a:r>
              <a:rPr lang="en-US" sz="2800" b="1" u="sng" dirty="0">
                <a:solidFill>
                  <a:prstClr val="black"/>
                </a:solidFill>
                <a:cs typeface="Arial" pitchFamily="34" charset="0"/>
              </a:rPr>
              <a:t>Modifications</a:t>
            </a:r>
            <a:r>
              <a:rPr lang="en-US" sz="2800" b="1" dirty="0">
                <a:solidFill>
                  <a:prstClr val="black"/>
                </a:solidFill>
                <a:cs typeface="Arial" pitchFamily="34" charset="0"/>
              </a:rPr>
              <a:t>:</a:t>
            </a:r>
          </a:p>
          <a:p>
            <a:pPr marL="800100" lvl="1" indent="-342900">
              <a:spcBef>
                <a:spcPct val="20000"/>
              </a:spcBef>
              <a:buFont typeface="Arial" panose="020B0604020202020204" pitchFamily="34" charset="0"/>
              <a:buChar char="•"/>
            </a:pPr>
            <a:r>
              <a:rPr lang="en-US" sz="2800" dirty="0">
                <a:solidFill>
                  <a:prstClr val="black"/>
                </a:solidFill>
                <a:cs typeface="Arial" pitchFamily="34" charset="0"/>
              </a:rPr>
              <a:t>Use template on Learning Connection in “FY </a:t>
            </a:r>
            <a:r>
              <a:rPr lang="en-US" sz="2800" dirty="0" smtClean="0">
                <a:solidFill>
                  <a:prstClr val="black"/>
                </a:solidFill>
                <a:cs typeface="Arial" pitchFamily="34" charset="0"/>
              </a:rPr>
              <a:t>2014 </a:t>
            </a:r>
            <a:r>
              <a:rPr lang="en-US" sz="2800" dirty="0">
                <a:solidFill>
                  <a:prstClr val="black"/>
                </a:solidFill>
                <a:cs typeface="Arial" pitchFamily="34" charset="0"/>
              </a:rPr>
              <a:t>Part B </a:t>
            </a:r>
            <a:r>
              <a:rPr lang="en-US" sz="2800" dirty="0" smtClean="0">
                <a:solidFill>
                  <a:prstClr val="black"/>
                </a:solidFill>
                <a:cs typeface="Arial" pitchFamily="34" charset="0"/>
              </a:rPr>
              <a:t>Grant Templates &amp; Information” folder</a:t>
            </a:r>
          </a:p>
          <a:p>
            <a:pPr marL="800100" lvl="1" indent="-342900">
              <a:spcBef>
                <a:spcPct val="20000"/>
              </a:spcBef>
              <a:buFont typeface="Arial" panose="020B0604020202020204" pitchFamily="34" charset="0"/>
              <a:buChar char="•"/>
            </a:pPr>
            <a:r>
              <a:rPr lang="en-US" sz="2800" dirty="0" smtClean="0">
                <a:solidFill>
                  <a:prstClr val="black"/>
                </a:solidFill>
                <a:cs typeface="Arial" pitchFamily="34" charset="0"/>
              </a:rPr>
              <a:t>Reimbursement form is attached to the end of the modification. Many numbers will auto-fill </a:t>
            </a:r>
            <a:endParaRPr lang="en-US" sz="2800" dirty="0">
              <a:solidFill>
                <a:prstClr val="black"/>
              </a:solidFill>
              <a:cs typeface="Arial" pitchFamily="34" charset="0"/>
            </a:endParaRPr>
          </a:p>
          <a:p>
            <a:pPr marL="800100" lvl="1" indent="-342900">
              <a:spcBef>
                <a:spcPct val="20000"/>
              </a:spcBef>
              <a:buFont typeface="Arial" panose="020B0604020202020204" pitchFamily="34" charset="0"/>
              <a:buChar char="•"/>
            </a:pPr>
            <a:r>
              <a:rPr lang="en-US" sz="2800" dirty="0">
                <a:solidFill>
                  <a:prstClr val="black"/>
                </a:solidFill>
                <a:cs typeface="Arial" pitchFamily="34" charset="0"/>
              </a:rPr>
              <a:t>Cover page and grant number should be included to avoid </a:t>
            </a:r>
            <a:r>
              <a:rPr lang="en-US" sz="2800" dirty="0" smtClean="0">
                <a:solidFill>
                  <a:prstClr val="black"/>
                </a:solidFill>
                <a:cs typeface="Arial" pitchFamily="34" charset="0"/>
              </a:rPr>
              <a:t>delays</a:t>
            </a:r>
            <a:endParaRPr lang="en-US" sz="2800" dirty="0">
              <a:solidFill>
                <a:prstClr val="black"/>
              </a:solidFill>
              <a:cs typeface="Arial" pitchFamily="34" charset="0"/>
            </a:endParaRPr>
          </a:p>
          <a:p>
            <a:pPr marL="800100" lvl="1" indent="-342900">
              <a:spcBef>
                <a:spcPct val="20000"/>
              </a:spcBef>
              <a:buFont typeface="Arial" panose="020B0604020202020204" pitchFamily="34" charset="0"/>
              <a:buChar char="•"/>
            </a:pPr>
            <a:r>
              <a:rPr lang="en-US" sz="2800" dirty="0">
                <a:solidFill>
                  <a:prstClr val="black"/>
                </a:solidFill>
                <a:cs typeface="Arial" pitchFamily="34" charset="0"/>
              </a:rPr>
              <a:t>Submit to </a:t>
            </a:r>
            <a:r>
              <a:rPr lang="en-US" sz="2800" b="1" dirty="0" smtClean="0">
                <a:solidFill>
                  <a:prstClr val="black"/>
                </a:solidFill>
                <a:cs typeface="Arial" panose="020B0604020202020204" pitchFamily="34" charset="0"/>
                <a:hlinkClick r:id="rId3"/>
              </a:rPr>
              <a:t>partbgrants@doe.in.gov</a:t>
            </a:r>
            <a:endParaRPr lang="en-US" sz="2800" b="1" dirty="0">
              <a:solidFill>
                <a:prstClr val="black"/>
              </a:solidFill>
              <a:cs typeface="Arial" panose="020B0604020202020204" pitchFamily="34" charset="0"/>
            </a:endParaRPr>
          </a:p>
        </p:txBody>
      </p:sp>
      <p:sp>
        <p:nvSpPr>
          <p:cNvPr id="8196" name="Line 10"/>
          <p:cNvSpPr>
            <a:spLocks noChangeShapeType="1"/>
          </p:cNvSpPr>
          <p:nvPr/>
        </p:nvSpPr>
        <p:spPr bwMode="auto">
          <a:xfrm>
            <a:off x="704850" y="1457325"/>
            <a:ext cx="7467600" cy="0"/>
          </a:xfrm>
          <a:prstGeom prst="line">
            <a:avLst/>
          </a:prstGeom>
          <a:noFill/>
          <a:ln w="38100">
            <a:solidFill>
              <a:schemeClr val="bg1"/>
            </a:solidFill>
            <a:round/>
            <a:headEnd/>
            <a:tailEnd/>
          </a:ln>
        </p:spPr>
        <p:txBody>
          <a:bodyPr/>
          <a:lstStyle/>
          <a:p>
            <a:endParaRPr lang="en-US" dirty="0">
              <a:solidFill>
                <a:prstClr val="black"/>
              </a:solidFill>
            </a:endParaRPr>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Rectangle 9"/>
          <p:cNvSpPr>
            <a:spLocks noChangeArrowheads="1"/>
          </p:cNvSpPr>
          <p:nvPr/>
        </p:nvSpPr>
        <p:spPr bwMode="auto">
          <a:xfrm>
            <a:off x="654636" y="1430888"/>
            <a:ext cx="7620000" cy="685800"/>
          </a:xfrm>
          <a:prstGeom prst="rect">
            <a:avLst/>
          </a:prstGeom>
          <a:noFill/>
          <a:ln w="9525">
            <a:noFill/>
            <a:miter lim="800000"/>
            <a:headEnd/>
            <a:tailEnd/>
          </a:ln>
        </p:spPr>
        <p:txBody>
          <a:bodyPr anchor="ctr"/>
          <a:lstStyle/>
          <a:p>
            <a:r>
              <a:rPr lang="en-US" sz="3600" b="1" dirty="0">
                <a:solidFill>
                  <a:prstClr val="black"/>
                </a:solidFill>
              </a:rPr>
              <a:t>FY </a:t>
            </a:r>
            <a:r>
              <a:rPr lang="en-US" sz="3600" b="1" dirty="0" smtClean="0">
                <a:solidFill>
                  <a:prstClr val="black"/>
                </a:solidFill>
              </a:rPr>
              <a:t>2014 Grants  </a:t>
            </a:r>
            <a:endParaRPr lang="en-US" sz="3600" b="1" dirty="0">
              <a:solidFill>
                <a:prstClr val="black"/>
              </a:solidFill>
            </a:endParaRPr>
          </a:p>
        </p:txBody>
      </p:sp>
      <p:sp>
        <p:nvSpPr>
          <p:cNvPr id="2" name="Slide Number Placeholder 1"/>
          <p:cNvSpPr>
            <a:spLocks noGrp="1"/>
          </p:cNvSpPr>
          <p:nvPr>
            <p:ph type="sldNum" sz="quarter" idx="11"/>
          </p:nvPr>
        </p:nvSpPr>
        <p:spPr/>
        <p:txBody>
          <a:bodyPr/>
          <a:lstStyle/>
          <a:p>
            <a:pPr>
              <a:defRPr/>
            </a:pPr>
            <a:fld id="{4DA734C5-65D4-4EE8-A142-069500CEB374}"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060310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ChangeArrowheads="1"/>
          </p:cNvSpPr>
          <p:nvPr/>
        </p:nvSpPr>
        <p:spPr bwMode="auto">
          <a:xfrm>
            <a:off x="435429" y="2209800"/>
            <a:ext cx="8458200" cy="4114800"/>
          </a:xfrm>
          <a:prstGeom prst="rect">
            <a:avLst/>
          </a:prstGeom>
          <a:noFill/>
          <a:ln w="9525">
            <a:noFill/>
            <a:miter lim="800000"/>
            <a:headEnd/>
            <a:tailEnd/>
          </a:ln>
        </p:spPr>
        <p:txBody>
          <a:bodyPr/>
          <a:lstStyle/>
          <a:p>
            <a:pPr marL="800100" lvl="1" indent="-342900">
              <a:spcBef>
                <a:spcPct val="20000"/>
              </a:spcBef>
              <a:buFont typeface="Arial" panose="020B0604020202020204" pitchFamily="34" charset="0"/>
              <a:buChar char="•"/>
            </a:pPr>
            <a:r>
              <a:rPr lang="en-US" sz="2800" u="sng" dirty="0">
                <a:solidFill>
                  <a:prstClr val="black"/>
                </a:solidFill>
              </a:rPr>
              <a:t>Reimbursement</a:t>
            </a:r>
            <a:r>
              <a:rPr lang="en-US" sz="2800" dirty="0">
                <a:solidFill>
                  <a:prstClr val="black"/>
                </a:solidFill>
              </a:rPr>
              <a:t>:</a:t>
            </a:r>
          </a:p>
          <a:p>
            <a:pPr marL="800100" lvl="1" indent="-342900">
              <a:spcBef>
                <a:spcPct val="20000"/>
              </a:spcBef>
              <a:buFont typeface="Arial" panose="020B0604020202020204" pitchFamily="34" charset="0"/>
              <a:buChar char="•"/>
            </a:pPr>
            <a:r>
              <a:rPr lang="en-US" sz="2800" dirty="0" smtClean="0">
                <a:solidFill>
                  <a:prstClr val="black"/>
                </a:solidFill>
                <a:cs typeface="Arial" pitchFamily="34" charset="0"/>
              </a:rPr>
              <a:t>Use template on Learning Connection in “FY 2014 Part B Grant Templates &amp; Information” folder</a:t>
            </a:r>
          </a:p>
          <a:p>
            <a:pPr marL="800100" lvl="1" indent="-342900">
              <a:spcBef>
                <a:spcPct val="20000"/>
              </a:spcBef>
              <a:buFont typeface="Arial" panose="020B0604020202020204" pitchFamily="34" charset="0"/>
              <a:buChar char="•"/>
            </a:pPr>
            <a:r>
              <a:rPr lang="en-US" sz="2800" dirty="0" smtClean="0">
                <a:solidFill>
                  <a:prstClr val="black"/>
                </a:solidFill>
                <a:cs typeface="Arial" pitchFamily="34" charset="0"/>
              </a:rPr>
              <a:t>Reimbursement form is attached to the end of the modification. Many numbers will auto-fill </a:t>
            </a:r>
          </a:p>
          <a:p>
            <a:pPr marL="800100" lvl="1" indent="-342900">
              <a:spcBef>
                <a:spcPct val="20000"/>
              </a:spcBef>
              <a:buFont typeface="Arial" panose="020B0604020202020204" pitchFamily="34" charset="0"/>
              <a:buChar char="•"/>
            </a:pPr>
            <a:r>
              <a:rPr lang="en-US" sz="2800" dirty="0" smtClean="0">
                <a:solidFill>
                  <a:prstClr val="black"/>
                </a:solidFill>
                <a:cs typeface="Arial" pitchFamily="34" charset="0"/>
              </a:rPr>
              <a:t>Include </a:t>
            </a:r>
            <a:r>
              <a:rPr lang="en-US" sz="2800" dirty="0">
                <a:solidFill>
                  <a:prstClr val="black"/>
                </a:solidFill>
                <a:cs typeface="Arial" pitchFamily="34" charset="0"/>
              </a:rPr>
              <a:t>copy of last approved modification email (if applicable)</a:t>
            </a:r>
          </a:p>
          <a:p>
            <a:pPr marL="800100" lvl="1" indent="-342900">
              <a:spcBef>
                <a:spcPct val="20000"/>
              </a:spcBef>
              <a:buFont typeface="Arial" panose="020B0604020202020204" pitchFamily="34" charset="0"/>
              <a:buChar char="•"/>
            </a:pPr>
            <a:r>
              <a:rPr lang="en-US" sz="2800" dirty="0">
                <a:solidFill>
                  <a:prstClr val="black"/>
                </a:solidFill>
                <a:cs typeface="Arial" pitchFamily="34" charset="0"/>
              </a:rPr>
              <a:t>Submit to </a:t>
            </a:r>
            <a:r>
              <a:rPr lang="en-US" sz="2800" dirty="0">
                <a:solidFill>
                  <a:prstClr val="black"/>
                </a:solidFill>
                <a:cs typeface="Arial" panose="020B0604020202020204" pitchFamily="34" charset="0"/>
                <a:hlinkClick r:id="rId3"/>
              </a:rPr>
              <a:t>specialedpartb@doe.in.gov</a:t>
            </a:r>
            <a:endParaRPr lang="en-US" sz="2800" dirty="0">
              <a:solidFill>
                <a:prstClr val="black"/>
              </a:solidFill>
              <a:cs typeface="Arial" panose="020B0604020202020204" pitchFamily="34" charset="0"/>
            </a:endParaRPr>
          </a:p>
          <a:p>
            <a:pPr marL="800100" lvl="1" indent="-342900">
              <a:spcBef>
                <a:spcPct val="20000"/>
              </a:spcBef>
              <a:buFont typeface="Arial" panose="020B0604020202020204" pitchFamily="34" charset="0"/>
              <a:buChar char="•"/>
            </a:pPr>
            <a:endParaRPr lang="en-US" sz="2400" dirty="0">
              <a:solidFill>
                <a:prstClr val="black"/>
              </a:solidFill>
              <a:latin typeface="Arial Rounded MT Bold" pitchFamily="34" charset="0"/>
            </a:endParaRPr>
          </a:p>
          <a:p>
            <a:pPr marL="800100" lvl="1" indent="-342900">
              <a:spcBef>
                <a:spcPct val="20000"/>
              </a:spcBef>
              <a:buFont typeface="Arial" panose="020B0604020202020204" pitchFamily="34" charset="0"/>
              <a:buChar char="•"/>
            </a:pPr>
            <a:endParaRPr lang="en-US" sz="2400" dirty="0">
              <a:solidFill>
                <a:prstClr val="black"/>
              </a:solidFill>
              <a:latin typeface="Arial Rounded MT Bold" pitchFamily="34" charset="0"/>
            </a:endParaRPr>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6" name="Rectangle 9"/>
          <p:cNvSpPr>
            <a:spLocks noChangeArrowheads="1"/>
          </p:cNvSpPr>
          <p:nvPr/>
        </p:nvSpPr>
        <p:spPr bwMode="auto">
          <a:xfrm>
            <a:off x="457200" y="1143000"/>
            <a:ext cx="7620000" cy="685800"/>
          </a:xfrm>
          <a:prstGeom prst="rect">
            <a:avLst/>
          </a:prstGeom>
          <a:noFill/>
          <a:ln w="9525">
            <a:noFill/>
            <a:miter lim="800000"/>
            <a:headEnd/>
            <a:tailEnd/>
          </a:ln>
        </p:spPr>
        <p:txBody>
          <a:bodyPr anchor="ctr"/>
          <a:lstStyle/>
          <a:p>
            <a:r>
              <a:rPr lang="en-US" sz="3600" b="1" dirty="0">
                <a:solidFill>
                  <a:prstClr val="black"/>
                </a:solidFill>
              </a:rPr>
              <a:t>FY </a:t>
            </a:r>
            <a:r>
              <a:rPr lang="en-US" sz="3600" b="1" dirty="0" smtClean="0">
                <a:solidFill>
                  <a:prstClr val="black"/>
                </a:solidFill>
              </a:rPr>
              <a:t>2014 Grants  </a:t>
            </a:r>
            <a:endParaRPr lang="en-US" sz="3600" b="1" dirty="0">
              <a:solidFill>
                <a:prstClr val="black"/>
              </a:solidFill>
            </a:endParaRPr>
          </a:p>
        </p:txBody>
      </p:sp>
      <p:sp>
        <p:nvSpPr>
          <p:cNvPr id="2" name="Slide Number Placeholder 1"/>
          <p:cNvSpPr>
            <a:spLocks noGrp="1"/>
          </p:cNvSpPr>
          <p:nvPr>
            <p:ph type="sldNum" sz="quarter" idx="11"/>
          </p:nvPr>
        </p:nvSpPr>
        <p:spPr/>
        <p:txBody>
          <a:bodyPr/>
          <a:lstStyle/>
          <a:p>
            <a:pPr>
              <a:defRPr/>
            </a:pPr>
            <a:fld id="{4DA734C5-65D4-4EE8-A142-069500CEB374}"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1715224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44</a:t>
            </a:fld>
            <a:endParaRPr lang="en-US" dirty="0"/>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b="1" dirty="0" smtClean="0"/>
              <a:t>Part B Federal Funding</a:t>
            </a:r>
            <a:endParaRPr lang="en-US" b="1" dirty="0"/>
          </a:p>
        </p:txBody>
      </p:sp>
      <p:sp>
        <p:nvSpPr>
          <p:cNvPr id="8" name="Rectangle 8"/>
          <p:cNvSpPr>
            <a:spLocks noChangeArrowheads="1"/>
          </p:cNvSpPr>
          <p:nvPr/>
        </p:nvSpPr>
        <p:spPr bwMode="auto">
          <a:xfrm>
            <a:off x="657225" y="1981200"/>
            <a:ext cx="7543800" cy="4114800"/>
          </a:xfrm>
          <a:prstGeom prst="rect">
            <a:avLst/>
          </a:prstGeom>
          <a:noFill/>
          <a:ln w="9525">
            <a:noFill/>
            <a:miter lim="800000"/>
            <a:headEnd/>
            <a:tailEnd/>
          </a:ln>
        </p:spPr>
        <p:txBody>
          <a:bodyPr/>
          <a:lstStyle/>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pPr>
            <a:endParaRPr lang="en-US" sz="2800" dirty="0">
              <a:solidFill>
                <a:prstClr val="black"/>
              </a:solidFill>
            </a:endParaRPr>
          </a:p>
          <a:p>
            <a:pPr marL="742950" lvl="1" indent="-285750">
              <a:spcBef>
                <a:spcPct val="20000"/>
              </a:spcBef>
              <a:buFontTx/>
              <a:buChar char="–"/>
            </a:pPr>
            <a:endParaRPr lang="en-US" sz="2800" b="1" dirty="0">
              <a:solidFill>
                <a:prstClr val="black"/>
              </a:solidFill>
            </a:endParaRPr>
          </a:p>
        </p:txBody>
      </p:sp>
      <p:sp>
        <p:nvSpPr>
          <p:cNvPr id="6" name="Title 1"/>
          <p:cNvSpPr txBox="1">
            <a:spLocks/>
          </p:cNvSpPr>
          <p:nvPr/>
        </p:nvSpPr>
        <p:spPr>
          <a:xfrm>
            <a:off x="381000" y="1219200"/>
            <a:ext cx="7696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mn-lt"/>
              </a:rPr>
              <a:t/>
            </a:r>
            <a:br>
              <a:rPr lang="en-US" sz="3200" b="1" dirty="0" smtClean="0">
                <a:latin typeface="+mn-lt"/>
              </a:rPr>
            </a:br>
            <a:r>
              <a:rPr lang="en-US" sz="3200" b="1" dirty="0" smtClean="0">
                <a:latin typeface="+mn-lt"/>
              </a:rPr>
              <a:t/>
            </a:r>
            <a:br>
              <a:rPr lang="en-US" sz="3200" b="1" dirty="0" smtClean="0">
                <a:latin typeface="+mn-lt"/>
              </a:rPr>
            </a:br>
            <a:r>
              <a:rPr lang="en-US" sz="3200" b="1" dirty="0" smtClean="0">
                <a:latin typeface="+mn-lt"/>
              </a:rPr>
              <a:t/>
            </a:r>
            <a:br>
              <a:rPr lang="en-US" sz="3200" b="1" dirty="0" smtClean="0">
                <a:latin typeface="+mn-lt"/>
              </a:rPr>
            </a:br>
            <a:r>
              <a:rPr lang="en-US" sz="3200" b="1" dirty="0" smtClean="0">
                <a:latin typeface="+mn-lt"/>
              </a:rPr>
              <a:t>Contacts &amp; Submission Information</a:t>
            </a:r>
            <a:br>
              <a:rPr lang="en-US" sz="3200" b="1" dirty="0" smtClean="0">
                <a:latin typeface="+mn-lt"/>
              </a:rPr>
            </a:br>
            <a:r>
              <a:rPr lang="en-US" sz="3200" b="1" dirty="0" smtClean="0">
                <a:latin typeface="+mn-lt"/>
              </a:rPr>
              <a:t/>
            </a:r>
            <a:br>
              <a:rPr lang="en-US" sz="3200" b="1" dirty="0" smtClean="0">
                <a:latin typeface="+mn-lt"/>
              </a:rPr>
            </a:br>
            <a:r>
              <a:rPr lang="en-US" sz="3200" b="1" dirty="0" smtClean="0">
                <a:latin typeface="+mn-lt"/>
              </a:rPr>
              <a:t/>
            </a:r>
            <a:br>
              <a:rPr lang="en-US" sz="3200" b="1" dirty="0" smtClean="0">
                <a:latin typeface="+mn-lt"/>
              </a:rPr>
            </a:br>
            <a:endParaRPr lang="en-US" sz="3200" b="1" dirty="0" smtClean="0">
              <a:latin typeface="+mn-lt"/>
            </a:endParaRPr>
          </a:p>
        </p:txBody>
      </p:sp>
      <p:sp>
        <p:nvSpPr>
          <p:cNvPr id="7" name="Text Placeholder 15"/>
          <p:cNvSpPr>
            <a:spLocks noGrp="1"/>
          </p:cNvSpPr>
          <p:nvPr>
            <p:ph sz="quarter" idx="4294967295"/>
          </p:nvPr>
        </p:nvSpPr>
        <p:spPr>
          <a:xfrm>
            <a:off x="533400" y="1883229"/>
            <a:ext cx="8229600" cy="4419600"/>
          </a:xfrm>
        </p:spPr>
        <p:txBody>
          <a:bodyPr>
            <a:noAutofit/>
          </a:bodyPr>
          <a:lstStyle/>
          <a:p>
            <a:pPr marL="0" indent="0" eaLnBrk="1" hangingPunct="1">
              <a:spcBef>
                <a:spcPts val="0"/>
              </a:spcBef>
              <a:buNone/>
            </a:pPr>
            <a:r>
              <a:rPr lang="en-US" sz="2000" dirty="0" smtClean="0">
                <a:solidFill>
                  <a:schemeClr val="tx1"/>
                </a:solidFill>
              </a:rPr>
              <a:t>General Questions about Part B Grants</a:t>
            </a:r>
          </a:p>
          <a:p>
            <a:pPr>
              <a:spcBef>
                <a:spcPts val="0"/>
              </a:spcBef>
            </a:pPr>
            <a:r>
              <a:rPr lang="en-US" sz="2000" dirty="0" smtClean="0">
                <a:solidFill>
                  <a:schemeClr val="tx1"/>
                </a:solidFill>
              </a:rPr>
              <a:t>Sarah Henry (317.232.0586)		</a:t>
            </a:r>
            <a:r>
              <a:rPr lang="en-US" sz="2000" dirty="0" smtClean="0">
                <a:solidFill>
                  <a:srgbClr val="0070C0"/>
                </a:solidFill>
                <a:hlinkClick r:id="rId3"/>
              </a:rPr>
              <a:t>slhenry@doe.in.gov</a:t>
            </a:r>
            <a:endParaRPr lang="en-US" sz="2000" dirty="0" smtClean="0">
              <a:solidFill>
                <a:srgbClr val="0070C0"/>
              </a:solidFill>
            </a:endParaRPr>
          </a:p>
          <a:p>
            <a:pPr>
              <a:spcBef>
                <a:spcPts val="0"/>
              </a:spcBef>
            </a:pPr>
            <a:r>
              <a:rPr lang="en-US" sz="2000" dirty="0" smtClean="0">
                <a:solidFill>
                  <a:schemeClr val="tx1"/>
                </a:solidFill>
              </a:rPr>
              <a:t>Jen Thompson (317.234.1002)		</a:t>
            </a:r>
            <a:r>
              <a:rPr lang="en-US" sz="2000" dirty="0" smtClean="0">
                <a:solidFill>
                  <a:srgbClr val="0070C0"/>
                </a:solidFill>
                <a:hlinkClick r:id="rId4"/>
              </a:rPr>
              <a:t>jthompson@doe.in.gov</a:t>
            </a:r>
            <a:endParaRPr lang="en-US" sz="2000" dirty="0" smtClean="0">
              <a:solidFill>
                <a:srgbClr val="0070C0"/>
              </a:solidFill>
            </a:endParaRPr>
          </a:p>
          <a:p>
            <a:pPr marL="0" indent="0">
              <a:spcBef>
                <a:spcPts val="0"/>
              </a:spcBef>
              <a:buNone/>
            </a:pPr>
            <a:r>
              <a:rPr lang="en-US" sz="2000" dirty="0" smtClean="0">
                <a:solidFill>
                  <a:schemeClr val="tx1"/>
                </a:solidFill>
              </a:rPr>
              <a:t> </a:t>
            </a:r>
          </a:p>
          <a:p>
            <a:pPr marL="0" indent="0">
              <a:spcBef>
                <a:spcPts val="0"/>
              </a:spcBef>
              <a:buNone/>
            </a:pPr>
            <a:r>
              <a:rPr lang="en-US" sz="2000" dirty="0" smtClean="0">
                <a:solidFill>
                  <a:schemeClr val="tx1"/>
                </a:solidFill>
              </a:rPr>
              <a:t>General </a:t>
            </a:r>
            <a:r>
              <a:rPr lang="en-US" sz="2000" dirty="0">
                <a:solidFill>
                  <a:schemeClr val="tx1"/>
                </a:solidFill>
              </a:rPr>
              <a:t>Questions about Reimbursements/Finances</a:t>
            </a:r>
          </a:p>
          <a:p>
            <a:pPr>
              <a:spcBef>
                <a:spcPts val="0"/>
              </a:spcBef>
            </a:pPr>
            <a:r>
              <a:rPr lang="en-US" sz="2000" dirty="0" smtClean="0">
                <a:solidFill>
                  <a:schemeClr val="tx1"/>
                </a:solidFill>
              </a:rPr>
              <a:t>Tamara </a:t>
            </a:r>
            <a:r>
              <a:rPr lang="en-US" sz="2000" dirty="0">
                <a:solidFill>
                  <a:schemeClr val="tx1"/>
                </a:solidFill>
              </a:rPr>
              <a:t>Poteet (317.233.5435)	</a:t>
            </a:r>
            <a:r>
              <a:rPr lang="en-US" sz="2000" dirty="0" smtClean="0">
                <a:solidFill>
                  <a:schemeClr val="tx1"/>
                </a:solidFill>
              </a:rPr>
              <a:t>	</a:t>
            </a:r>
            <a:r>
              <a:rPr lang="en-US" sz="2000" dirty="0" smtClean="0">
                <a:solidFill>
                  <a:srgbClr val="0070C0"/>
                </a:solidFill>
                <a:hlinkClick r:id="rId5"/>
              </a:rPr>
              <a:t>tpoteet@doe.in.gov</a:t>
            </a:r>
            <a:endParaRPr lang="en-US" sz="2000" dirty="0" smtClean="0">
              <a:solidFill>
                <a:srgbClr val="0070C0"/>
              </a:solidFill>
            </a:endParaRPr>
          </a:p>
          <a:p>
            <a:pPr marL="0" indent="0" eaLnBrk="1" hangingPunct="1">
              <a:spcBef>
                <a:spcPts val="0"/>
              </a:spcBef>
              <a:buNone/>
            </a:pPr>
            <a:endParaRPr lang="en-US" sz="2000" dirty="0" smtClean="0">
              <a:solidFill>
                <a:schemeClr val="tx1"/>
              </a:solidFill>
            </a:endParaRPr>
          </a:p>
          <a:p>
            <a:pPr marL="0" indent="0" eaLnBrk="1" hangingPunct="1">
              <a:spcBef>
                <a:spcPts val="0"/>
              </a:spcBef>
              <a:buNone/>
            </a:pPr>
            <a:r>
              <a:rPr lang="en-US" sz="2000" dirty="0" smtClean="0">
                <a:solidFill>
                  <a:schemeClr val="tx1"/>
                </a:solidFill>
              </a:rPr>
              <a:t>Application, Modification, Final Report Submissions</a:t>
            </a:r>
          </a:p>
          <a:p>
            <a:pPr marL="0" indent="0" eaLnBrk="1" hangingPunct="1">
              <a:spcBef>
                <a:spcPts val="0"/>
              </a:spcBef>
              <a:buNone/>
            </a:pPr>
            <a:r>
              <a:rPr lang="en-US" sz="2000" dirty="0" smtClean="0">
                <a:solidFill>
                  <a:srgbClr val="0070C0"/>
                </a:solidFill>
                <a:hlinkClick r:id="rId6"/>
              </a:rPr>
              <a:t>partbgrants@doe.in.gov</a:t>
            </a:r>
            <a:endParaRPr lang="en-US" sz="2000" dirty="0" smtClean="0">
              <a:solidFill>
                <a:srgbClr val="0070C0"/>
              </a:solidFill>
            </a:endParaRPr>
          </a:p>
          <a:p>
            <a:pPr marL="0" indent="0" eaLnBrk="1" hangingPunct="1">
              <a:spcBef>
                <a:spcPts val="0"/>
              </a:spcBef>
              <a:buNone/>
            </a:pPr>
            <a:endParaRPr lang="en-US" sz="2000" dirty="0" smtClean="0">
              <a:solidFill>
                <a:srgbClr val="0070C0"/>
              </a:solidFill>
            </a:endParaRPr>
          </a:p>
          <a:p>
            <a:pPr marL="0" indent="0" eaLnBrk="1" hangingPunct="1">
              <a:buNone/>
            </a:pPr>
            <a:r>
              <a:rPr lang="en-US" sz="2000" dirty="0" smtClean="0">
                <a:solidFill>
                  <a:schemeClr val="tx1"/>
                </a:solidFill>
              </a:rPr>
              <a:t>Reimbursement Submissions		</a:t>
            </a:r>
          </a:p>
          <a:p>
            <a:pPr marL="0" indent="0" eaLnBrk="1" hangingPunct="1">
              <a:buNone/>
            </a:pPr>
            <a:r>
              <a:rPr lang="en-US" sz="2000" dirty="0" smtClean="0">
                <a:solidFill>
                  <a:srgbClr val="0070C0"/>
                </a:solidFill>
                <a:hlinkClick r:id="rId7"/>
              </a:rPr>
              <a:t>specialedpartb@doe.in.gov</a:t>
            </a:r>
            <a:endParaRPr lang="en-US" sz="2000" dirty="0" smtClean="0">
              <a:solidFill>
                <a:srgbClr val="0070C0"/>
              </a:solidFill>
            </a:endParaRPr>
          </a:p>
          <a:p>
            <a:pPr marL="0" indent="0" eaLnBrk="1" hangingPunct="1">
              <a:buNone/>
            </a:pPr>
            <a:endParaRPr lang="en-US" sz="2000" dirty="0">
              <a:solidFill>
                <a:srgbClr val="0070C0"/>
              </a:solidFill>
            </a:endParaRPr>
          </a:p>
          <a:p>
            <a:pPr marL="0" indent="0" eaLnBrk="1" hangingPunct="1">
              <a:buNone/>
            </a:pPr>
            <a:endParaRPr lang="en-US" sz="2000" dirty="0" smtClean="0">
              <a:solidFill>
                <a:srgbClr val="0070C0"/>
              </a:solidFill>
            </a:endParaRPr>
          </a:p>
          <a:p>
            <a:pPr marL="0" indent="0" eaLnBrk="1" hangingPunct="1">
              <a:buNone/>
            </a:pPr>
            <a:endParaRPr lang="en-US" sz="2000" dirty="0" smtClean="0">
              <a:solidFill>
                <a:srgbClr val="0070C0"/>
              </a:solidFill>
            </a:endParaRPr>
          </a:p>
          <a:p>
            <a:pPr lvl="1" eaLnBrk="1" hangingPunct="1">
              <a:buFontTx/>
              <a:buNone/>
            </a:pPr>
            <a:endParaRPr lang="en-US" sz="2000" dirty="0" smtClean="0"/>
          </a:p>
          <a:p>
            <a:pPr eaLnBrk="1" hangingPunct="1">
              <a:buFontTx/>
              <a:buNone/>
            </a:pPr>
            <a:endParaRPr lang="en-US" sz="2000" dirty="0" smtClean="0">
              <a:solidFill>
                <a:schemeClr val="tx1"/>
              </a:solidFill>
            </a:endParaRPr>
          </a:p>
          <a:p>
            <a:pPr algn="ctr" eaLnBrk="1" hangingPunct="1"/>
            <a:endParaRPr lang="en-US" sz="2000" dirty="0" smtClean="0">
              <a:solidFill>
                <a:schemeClr val="tx1"/>
              </a:solidFill>
            </a:endParaRPr>
          </a:p>
        </p:txBody>
      </p:sp>
    </p:spTree>
    <p:extLst>
      <p:ext uri="{BB962C8B-B14F-4D97-AF65-F5344CB8AC3E}">
        <p14:creationId xmlns:p14="http://schemas.microsoft.com/office/powerpoint/2010/main" val="3747548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buNone/>
            </a:pPr>
            <a:r>
              <a:rPr lang="en-US" dirty="0"/>
              <a:t> </a:t>
            </a:r>
          </a:p>
          <a:p>
            <a:r>
              <a:rPr lang="en-US" sz="5100" dirty="0"/>
              <a:t>511 IAC 7-47-1 Application from school corporation of legal settlement or charter school</a:t>
            </a:r>
          </a:p>
          <a:p>
            <a:pPr marL="0" indent="0">
              <a:buNone/>
            </a:pPr>
            <a:r>
              <a:rPr lang="en-US" sz="5100" dirty="0"/>
              <a:t> </a:t>
            </a:r>
          </a:p>
          <a:p>
            <a:pPr marL="0" indent="0" algn="ctr">
              <a:buNone/>
            </a:pPr>
            <a:r>
              <a:rPr lang="en-US" sz="5100" dirty="0">
                <a:solidFill>
                  <a:srgbClr val="FF0000"/>
                </a:solidFill>
              </a:rPr>
              <a:t>the IEP = an application</a:t>
            </a:r>
          </a:p>
          <a:p>
            <a:pPr marL="0" indent="0" algn="ctr">
              <a:buNone/>
            </a:pPr>
            <a:r>
              <a:rPr lang="en-US" sz="5100" dirty="0">
                <a:solidFill>
                  <a:srgbClr val="FF0000"/>
                </a:solidFill>
              </a:rPr>
              <a:t>an application = the IEP</a:t>
            </a:r>
          </a:p>
          <a:p>
            <a:pPr marL="0" indent="0">
              <a:buNone/>
            </a:pPr>
            <a:r>
              <a:rPr lang="en-US" sz="5100" dirty="0"/>
              <a:t> </a:t>
            </a:r>
          </a:p>
          <a:p>
            <a:r>
              <a:rPr lang="en-US" sz="5100" dirty="0"/>
              <a:t>Current application “form” merely lays out the vendor and financial information.</a:t>
            </a:r>
          </a:p>
          <a:p>
            <a:pPr marL="0" indent="0">
              <a:buNone/>
            </a:pPr>
            <a:r>
              <a:rPr lang="en-US" sz="5100" dirty="0"/>
              <a:t> </a:t>
            </a:r>
          </a:p>
        </p:txBody>
      </p:sp>
      <p:sp>
        <p:nvSpPr>
          <p:cNvPr id="4" name="Slide Number Placeholder 3"/>
          <p:cNvSpPr>
            <a:spLocks noGrp="1"/>
          </p:cNvSpPr>
          <p:nvPr>
            <p:ph type="sldNum" sz="quarter" idx="12"/>
          </p:nvPr>
        </p:nvSpPr>
        <p:spPr/>
        <p:txBody>
          <a:bodyPr/>
          <a:lstStyle/>
          <a:p>
            <a:fld id="{2396CBC4-E932-4403-B9BF-6045532637A1}" type="slidenum">
              <a:rPr lang="en-US" smtClean="0"/>
              <a:pPr/>
              <a:t>45</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fontScale="90000"/>
          </a:bodyPr>
          <a:lstStyle/>
          <a:p>
            <a:r>
              <a:rPr lang="en-US" b="1" cap="all" dirty="0"/>
              <a:t>Rule </a:t>
            </a:r>
            <a:r>
              <a:rPr lang="en-US" b="1" cap="all" dirty="0" smtClean="0"/>
              <a:t>47 </a:t>
            </a:r>
            <a:br>
              <a:rPr lang="en-US" b="1" cap="all" dirty="0" smtClean="0"/>
            </a:br>
            <a:r>
              <a:rPr lang="en-US" b="1" cap="all" dirty="0" smtClean="0"/>
              <a:t>State </a:t>
            </a:r>
            <a:r>
              <a:rPr lang="en-US" b="1" cap="all" dirty="0"/>
              <a:t>Funding of Excess Costs</a:t>
            </a:r>
            <a:endParaRPr lang="en-US" b="1" dirty="0"/>
          </a:p>
        </p:txBody>
      </p:sp>
    </p:spTree>
    <p:extLst>
      <p:ext uri="{BB962C8B-B14F-4D97-AF65-F5344CB8AC3E}">
        <p14:creationId xmlns:p14="http://schemas.microsoft.com/office/powerpoint/2010/main" val="632389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dbl" dirty="0"/>
              <a:t>Nonresidential</a:t>
            </a:r>
            <a:r>
              <a:rPr lang="en-US" dirty="0"/>
              <a:t> services necessary to enable the student to remain in the community without resorting to </a:t>
            </a:r>
            <a:r>
              <a:rPr lang="en-US" u="dbl" dirty="0"/>
              <a:t>residential</a:t>
            </a:r>
            <a:r>
              <a:rPr lang="en-US" dirty="0"/>
              <a:t> placement or to return to the local community from a residential placement.</a:t>
            </a:r>
          </a:p>
          <a:p>
            <a:pPr marL="0" indent="0">
              <a:buNone/>
            </a:pPr>
            <a:r>
              <a:rPr lang="en-US" dirty="0"/>
              <a:t> </a:t>
            </a:r>
          </a:p>
          <a:p>
            <a:r>
              <a:rPr lang="en-US" dirty="0"/>
              <a:t>No changes since August 2010.  Next change in “format” will switch from Word to Excel.</a:t>
            </a:r>
          </a:p>
        </p:txBody>
      </p:sp>
      <p:sp>
        <p:nvSpPr>
          <p:cNvPr id="4" name="Slide Number Placeholder 3"/>
          <p:cNvSpPr>
            <a:spLocks noGrp="1"/>
          </p:cNvSpPr>
          <p:nvPr>
            <p:ph type="sldNum" sz="quarter" idx="12"/>
          </p:nvPr>
        </p:nvSpPr>
        <p:spPr/>
        <p:txBody>
          <a:bodyPr/>
          <a:lstStyle/>
          <a:p>
            <a:fld id="{2396CBC4-E932-4403-B9BF-6045532637A1}" type="slidenum">
              <a:rPr lang="en-US" smtClean="0"/>
              <a:pPr/>
              <a:t>46</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fontScale="90000"/>
          </a:bodyPr>
          <a:lstStyle/>
          <a:p>
            <a:r>
              <a:rPr lang="en-US" b="1" cap="all" dirty="0"/>
              <a:t>Rule </a:t>
            </a:r>
            <a:r>
              <a:rPr lang="en-US" b="1" cap="all" dirty="0" smtClean="0"/>
              <a:t>47 </a:t>
            </a:r>
            <a:br>
              <a:rPr lang="en-US" b="1" cap="all" dirty="0" smtClean="0"/>
            </a:br>
            <a:r>
              <a:rPr lang="en-US" b="1" cap="all" dirty="0" smtClean="0"/>
              <a:t>State </a:t>
            </a:r>
            <a:r>
              <a:rPr lang="en-US" b="1" cap="all" dirty="0"/>
              <a:t>Funding of Excess Costs</a:t>
            </a:r>
            <a:endParaRPr lang="en-US" b="1" dirty="0"/>
          </a:p>
        </p:txBody>
      </p:sp>
    </p:spTree>
    <p:extLst>
      <p:ext uri="{BB962C8B-B14F-4D97-AF65-F5344CB8AC3E}">
        <p14:creationId xmlns:p14="http://schemas.microsoft.com/office/powerpoint/2010/main" val="1884042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US" b="1" dirty="0"/>
              <a:t>Funding Through Medicaid</a:t>
            </a: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47</a:t>
            </a:fld>
            <a:endParaRPr lang="en-US" dirty="0"/>
          </a:p>
        </p:txBody>
      </p:sp>
      <p:sp>
        <p:nvSpPr>
          <p:cNvPr id="5" name="Content Placeholder 4"/>
          <p:cNvSpPr txBox="1">
            <a:spLocks noGrp="1"/>
          </p:cNvSpPr>
          <p:nvPr>
            <p:ph idx="1"/>
          </p:nvPr>
        </p:nvSpPr>
        <p:spPr>
          <a:xfrm>
            <a:off x="457200" y="1600200"/>
            <a:ext cx="8229600" cy="4385816"/>
          </a:xfrm>
          <a:prstGeom prst="rect">
            <a:avLst/>
          </a:prstGeom>
          <a:noFill/>
        </p:spPr>
        <p:txBody>
          <a:bodyPr wrap="square">
            <a:spAutoFit/>
          </a:bodyPr>
          <a:lstStyle/>
          <a:p>
            <a:pPr marL="119062" indent="0">
              <a:spcBef>
                <a:spcPts val="0"/>
              </a:spcBef>
              <a:buNone/>
              <a:defRPr/>
            </a:pPr>
            <a:r>
              <a:rPr lang="en-US" sz="2400" b="1" dirty="0" smtClean="0">
                <a:latin typeface="Arial" panose="020B0604020202020204" pitchFamily="34" charset="0"/>
                <a:cs typeface="Arial" panose="020B0604020202020204" pitchFamily="34" charset="0"/>
              </a:rPr>
              <a:t>Medicaid Claiming for Covered IEP-Required Services</a:t>
            </a:r>
            <a:br>
              <a:rPr lang="en-US" sz="2400" b="1" dirty="0" smtClean="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marL="466725" indent="-298450">
              <a:spcBef>
                <a:spcPts val="0"/>
              </a:spcBef>
              <a:spcAft>
                <a:spcPts val="600"/>
              </a:spcAft>
              <a:defRPr/>
            </a:pPr>
            <a:r>
              <a:rPr lang="en-US" sz="2400" dirty="0" smtClean="0">
                <a:latin typeface="Arial" panose="020B0604020202020204" pitchFamily="34" charset="0"/>
                <a:cs typeface="Arial" panose="020B0604020202020204" pitchFamily="34" charset="0"/>
              </a:rPr>
              <a:t>Pays Medicaid rate </a:t>
            </a:r>
            <a:r>
              <a:rPr lang="en-US" sz="2400" dirty="0">
                <a:latin typeface="Arial" panose="020B0604020202020204" pitchFamily="34" charset="0"/>
                <a:cs typeface="Arial" panose="020B0604020202020204" pitchFamily="34" charset="0"/>
              </a:rPr>
              <a:t>for </a:t>
            </a:r>
            <a:r>
              <a:rPr lang="en-US" sz="2400" dirty="0" smtClean="0">
                <a:latin typeface="Arial" panose="020B0604020202020204" pitchFamily="34" charset="0"/>
                <a:cs typeface="Arial" panose="020B0604020202020204" pitchFamily="34" charset="0"/>
              </a:rPr>
              <a:t>IEP PT, speech, psych, nursing, etc.</a:t>
            </a:r>
            <a:endParaRPr lang="en-US" sz="2400" dirty="0">
              <a:latin typeface="Arial" panose="020B0604020202020204" pitchFamily="34" charset="0"/>
              <a:cs typeface="Arial" panose="020B0604020202020204" pitchFamily="34" charset="0"/>
            </a:endParaRPr>
          </a:p>
          <a:p>
            <a:pPr marL="466725" indent="-298450">
              <a:spcBef>
                <a:spcPts val="0"/>
              </a:spcBef>
              <a:spcAft>
                <a:spcPts val="600"/>
              </a:spcAft>
              <a:defRPr/>
            </a:pPr>
            <a:r>
              <a:rPr lang="en-US" sz="2400" dirty="0">
                <a:latin typeface="Arial" panose="020B0604020202020204" pitchFamily="34" charset="0"/>
                <a:cs typeface="Arial" panose="020B0604020202020204" pitchFamily="34" charset="0"/>
              </a:rPr>
              <a:t>Last year: </a:t>
            </a:r>
            <a:r>
              <a:rPr lang="en-US" sz="2400" dirty="0" smtClean="0">
                <a:latin typeface="Arial" panose="020B0604020202020204" pitchFamily="34" charset="0"/>
                <a:cs typeface="Arial" panose="020B0604020202020204" pitchFamily="34" charset="0"/>
              </a:rPr>
              <a:t> 142 </a:t>
            </a:r>
            <a:r>
              <a:rPr lang="en-US" sz="2400" dirty="0">
                <a:latin typeface="Arial" panose="020B0604020202020204" pitchFamily="34" charset="0"/>
                <a:cs typeface="Arial" panose="020B0604020202020204" pitchFamily="34" charset="0"/>
              </a:rPr>
              <a:t>districts claimed $</a:t>
            </a:r>
            <a:r>
              <a:rPr lang="en-US" sz="2400" dirty="0" smtClean="0">
                <a:latin typeface="Arial" panose="020B0604020202020204" pitchFamily="34" charset="0"/>
                <a:cs typeface="Arial" panose="020B0604020202020204" pitchFamily="34" charset="0"/>
              </a:rPr>
              <a:t>7.7 </a:t>
            </a:r>
            <a:r>
              <a:rPr lang="en-US" sz="2400" dirty="0">
                <a:latin typeface="Arial" panose="020B0604020202020204" pitchFamily="34" charset="0"/>
                <a:cs typeface="Arial" panose="020B0604020202020204" pitchFamily="34" charset="0"/>
              </a:rPr>
              <a:t>million </a:t>
            </a:r>
            <a:r>
              <a:rPr lang="en-US" sz="2400" dirty="0" smtClean="0">
                <a:latin typeface="Arial" panose="020B0604020202020204" pitchFamily="34" charset="0"/>
                <a:cs typeface="Arial" panose="020B0604020202020204" pitchFamily="34" charset="0"/>
              </a:rPr>
              <a:t>for IEP services</a:t>
            </a:r>
            <a:endParaRPr lang="en-US" sz="2400" dirty="0">
              <a:latin typeface="Arial" panose="020B0604020202020204" pitchFamily="34" charset="0"/>
              <a:cs typeface="Arial" panose="020B0604020202020204" pitchFamily="34" charset="0"/>
            </a:endParaRPr>
          </a:p>
          <a:p>
            <a:pPr marL="466725" indent="-298450">
              <a:spcBef>
                <a:spcPts val="0"/>
              </a:spcBef>
              <a:spcAft>
                <a:spcPts val="600"/>
              </a:spcAft>
              <a:defRPr/>
            </a:pPr>
            <a:r>
              <a:rPr lang="en-US" sz="2400" dirty="0" smtClean="0">
                <a:latin typeface="Arial" panose="020B0604020202020204" pitchFamily="34" charset="0"/>
                <a:cs typeface="Arial" panose="020B0604020202020204" pitchFamily="34" charset="0"/>
              </a:rPr>
              <a:t>Total annual </a:t>
            </a:r>
            <a:r>
              <a:rPr lang="en-US" sz="2400" dirty="0">
                <a:latin typeface="Arial" panose="020B0604020202020204" pitchFamily="34" charset="0"/>
                <a:cs typeface="Arial" panose="020B0604020202020204" pitchFamily="34" charset="0"/>
              </a:rPr>
              <a:t>per district varied from $191 - $767,4551</a:t>
            </a:r>
          </a:p>
          <a:p>
            <a:pPr marL="514350" indent="-344488">
              <a:spcBef>
                <a:spcPts val="0"/>
              </a:spcBef>
              <a:defRPr/>
            </a:pPr>
            <a:endParaRPr lang="en-US" sz="2400" dirty="0">
              <a:latin typeface="Arial" panose="020B0604020202020204" pitchFamily="34" charset="0"/>
              <a:cs typeface="Arial" panose="020B0604020202020204" pitchFamily="34" charset="0"/>
            </a:endParaRPr>
          </a:p>
          <a:p>
            <a:pPr marL="514350" indent="-344488">
              <a:spcBef>
                <a:spcPts val="0"/>
              </a:spcBef>
              <a:defRPr/>
            </a:pPr>
            <a:endParaRPr lang="en-US" sz="2400" dirty="0" smtClean="0">
              <a:latin typeface="Arial" panose="020B0604020202020204" pitchFamily="34" charset="0"/>
              <a:cs typeface="Arial" panose="020B0604020202020204" pitchFamily="34" charset="0"/>
            </a:endParaRPr>
          </a:p>
          <a:p>
            <a:pPr marL="169862" indent="0">
              <a:spcBef>
                <a:spcPts val="0"/>
              </a:spcBef>
              <a:buNone/>
              <a:defRPr/>
            </a:pPr>
            <a:r>
              <a:rPr lang="en-US" sz="2400" b="1" dirty="0" smtClean="0">
                <a:latin typeface="Arial" panose="020B0604020202020204" pitchFamily="34" charset="0"/>
                <a:cs typeface="Arial" panose="020B0604020202020204" pitchFamily="34" charset="0"/>
              </a:rPr>
              <a:t>Details at </a:t>
            </a:r>
            <a:r>
              <a:rPr lang="en-US" sz="2400" dirty="0" smtClean="0">
                <a:latin typeface="Arial" panose="020B0604020202020204" pitchFamily="34" charset="0"/>
                <a:cs typeface="Arial" panose="020B0604020202020204" pitchFamily="34" charset="0"/>
                <a:hlinkClick r:id="rId3"/>
              </a:rPr>
              <a:t>http</a:t>
            </a:r>
            <a:r>
              <a:rPr lang="en-US" sz="2400" dirty="0">
                <a:latin typeface="Arial" panose="020B0604020202020204" pitchFamily="34" charset="0"/>
                <a:cs typeface="Arial" panose="020B0604020202020204" pitchFamily="34" charset="0"/>
                <a:hlinkClick r:id="rId3"/>
              </a:rPr>
              <a:t>://</a:t>
            </a:r>
            <a:r>
              <a:rPr lang="en-US" sz="2400" dirty="0" smtClean="0">
                <a:latin typeface="Arial" panose="020B0604020202020204" pitchFamily="34" charset="0"/>
                <a:cs typeface="Arial" panose="020B0604020202020204" pitchFamily="34" charset="0"/>
                <a:hlinkClick r:id="rId3"/>
              </a:rPr>
              <a:t>www.doe.in.gov/specialed/school-based-medicaid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750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48</a:t>
            </a:fld>
            <a:endParaRPr lang="en-US" dirty="0"/>
          </a:p>
        </p:txBody>
      </p:sp>
      <p:sp>
        <p:nvSpPr>
          <p:cNvPr id="5" name="Content Placeholder 4"/>
          <p:cNvSpPr txBox="1">
            <a:spLocks noGrp="1"/>
          </p:cNvSpPr>
          <p:nvPr>
            <p:ph idx="1"/>
          </p:nvPr>
        </p:nvSpPr>
        <p:spPr>
          <a:xfrm>
            <a:off x="457200" y="1295400"/>
            <a:ext cx="8229600" cy="4915192"/>
          </a:xfrm>
          <a:prstGeom prst="rect">
            <a:avLst/>
          </a:prstGeom>
          <a:noFill/>
        </p:spPr>
        <p:txBody>
          <a:bodyPr wrap="square">
            <a:spAutoFit/>
          </a:bodyPr>
          <a:lstStyle/>
          <a:p>
            <a:pPr marL="514350" indent="-344488">
              <a:defRPr/>
            </a:pPr>
            <a:endParaRPr lang="en-US" sz="2000" dirty="0">
              <a:latin typeface="Arial" panose="020B0604020202020204" pitchFamily="34" charset="0"/>
              <a:cs typeface="Arial" panose="020B0604020202020204" pitchFamily="34" charset="0"/>
            </a:endParaRPr>
          </a:p>
          <a:p>
            <a:pPr marL="169862" indent="0">
              <a:buNone/>
              <a:defRPr/>
            </a:pPr>
            <a:r>
              <a:rPr lang="en-US" sz="2400" b="1" dirty="0" smtClean="0">
                <a:latin typeface="Arial" panose="020B0604020202020204" pitchFamily="34" charset="0"/>
                <a:cs typeface="Arial" panose="020B0604020202020204" pitchFamily="34" charset="0"/>
              </a:rPr>
              <a:t>Medicaid </a:t>
            </a:r>
            <a:r>
              <a:rPr lang="en-US" sz="2400" b="1" dirty="0">
                <a:latin typeface="Arial" panose="020B0604020202020204" pitchFamily="34" charset="0"/>
                <a:cs typeface="Arial" panose="020B0604020202020204" pitchFamily="34" charset="0"/>
              </a:rPr>
              <a:t>Administrative Claiming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IndianaMAC</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514350" indent="-344488">
              <a:spcBef>
                <a:spcPts val="0"/>
              </a:spcBef>
              <a:spcAft>
                <a:spcPts val="600"/>
              </a:spcAft>
              <a:defRPr/>
            </a:pPr>
            <a:r>
              <a:rPr lang="en-US" sz="2400" dirty="0" smtClean="0">
                <a:latin typeface="Arial" panose="020B0604020202020204" pitchFamily="34" charset="0"/>
                <a:cs typeface="Arial" panose="020B0604020202020204" pitchFamily="34" charset="0"/>
              </a:rPr>
              <a:t>Pays district % of local </a:t>
            </a:r>
            <a:r>
              <a:rPr lang="en-US" sz="2400" dirty="0">
                <a:latin typeface="Arial" panose="020B0604020202020204" pitchFamily="34" charset="0"/>
                <a:cs typeface="Arial" panose="020B0604020202020204" pitchFamily="34" charset="0"/>
              </a:rPr>
              <a:t>costs </a:t>
            </a:r>
            <a:r>
              <a:rPr lang="en-US" sz="2400" dirty="0" smtClean="0">
                <a:latin typeface="Arial" panose="020B0604020202020204" pitchFamily="34" charset="0"/>
                <a:cs typeface="Arial" panose="020B0604020202020204" pitchFamily="34" charset="0"/>
              </a:rPr>
              <a:t>for school admin </a:t>
            </a:r>
            <a:r>
              <a:rPr lang="en-US" sz="2400" dirty="0">
                <a:latin typeface="Arial" panose="020B0604020202020204" pitchFamily="34" charset="0"/>
                <a:cs typeface="Arial" panose="020B0604020202020204" pitchFamily="34" charset="0"/>
              </a:rPr>
              <a:t>activities </a:t>
            </a:r>
            <a:r>
              <a:rPr lang="en-US" sz="2400" dirty="0" smtClean="0">
                <a:latin typeface="Arial" panose="020B0604020202020204" pitchFamily="34" charset="0"/>
                <a:cs typeface="Arial" panose="020B0604020202020204" pitchFamily="34" charset="0"/>
              </a:rPr>
              <a:t>to facilitate healthcare </a:t>
            </a:r>
            <a:r>
              <a:rPr lang="en-US" sz="2400" dirty="0">
                <a:latin typeface="Arial" panose="020B0604020202020204" pitchFamily="34" charset="0"/>
                <a:cs typeface="Arial" panose="020B0604020202020204" pitchFamily="34" charset="0"/>
              </a:rPr>
              <a:t>access </a:t>
            </a:r>
            <a:r>
              <a:rPr lang="en-US" sz="2400" dirty="0" smtClean="0">
                <a:latin typeface="Arial" panose="020B0604020202020204" pitchFamily="34" charset="0"/>
                <a:cs typeface="Arial" panose="020B0604020202020204" pitchFamily="34" charset="0"/>
              </a:rPr>
              <a:t>for </a:t>
            </a:r>
            <a:r>
              <a:rPr lang="en-US" sz="2400" i="1" u="sng" dirty="0" smtClean="0">
                <a:latin typeface="Arial" panose="020B0604020202020204" pitchFamily="34" charset="0"/>
                <a:cs typeface="Arial" panose="020B0604020202020204" pitchFamily="34" charset="0"/>
              </a:rPr>
              <a:t>all</a:t>
            </a:r>
            <a:r>
              <a:rPr lang="en-US" sz="2400" dirty="0" smtClean="0">
                <a:latin typeface="Arial" panose="020B0604020202020204" pitchFamily="34" charset="0"/>
                <a:cs typeface="Arial" panose="020B0604020202020204" pitchFamily="34" charset="0"/>
              </a:rPr>
              <a:t> (gen &amp; spec </a:t>
            </a:r>
            <a:r>
              <a:rPr lang="en-US" sz="2400" dirty="0" err="1" smtClean="0">
                <a:latin typeface="Arial" panose="020B0604020202020204" pitchFamily="34" charset="0"/>
                <a:cs typeface="Arial" panose="020B0604020202020204" pitchFamily="34" charset="0"/>
              </a:rPr>
              <a:t>ed</a:t>
            </a:r>
            <a:r>
              <a:rPr lang="en-US" sz="2400" dirty="0" smtClean="0">
                <a:latin typeface="Arial" panose="020B0604020202020204" pitchFamily="34" charset="0"/>
                <a:cs typeface="Arial" panose="020B0604020202020204" pitchFamily="34" charset="0"/>
              </a:rPr>
              <a:t>) students</a:t>
            </a:r>
            <a:endParaRPr lang="en-US" sz="2400" dirty="0">
              <a:latin typeface="Arial" panose="020B0604020202020204" pitchFamily="34" charset="0"/>
              <a:cs typeface="Arial" panose="020B0604020202020204" pitchFamily="34" charset="0"/>
            </a:endParaRPr>
          </a:p>
          <a:p>
            <a:pPr marL="514350" indent="-344488">
              <a:spcBef>
                <a:spcPts val="0"/>
              </a:spcBef>
              <a:spcAft>
                <a:spcPts val="600"/>
              </a:spcAft>
              <a:defRPr/>
            </a:pPr>
            <a:r>
              <a:rPr lang="en-US" sz="2400" dirty="0">
                <a:latin typeface="Arial" panose="020B0604020202020204" pitchFamily="34" charset="0"/>
                <a:cs typeface="Arial" panose="020B0604020202020204" pitchFamily="34" charset="0"/>
              </a:rPr>
              <a:t>Last Year: </a:t>
            </a:r>
            <a:r>
              <a:rPr lang="en-US" sz="2400" dirty="0" smtClean="0">
                <a:latin typeface="Arial" panose="020B0604020202020204" pitchFamily="34" charset="0"/>
                <a:cs typeface="Arial" panose="020B0604020202020204" pitchFamily="34" charset="0"/>
              </a:rPr>
              <a:t> 91 </a:t>
            </a:r>
            <a:r>
              <a:rPr lang="en-US" sz="2400" dirty="0">
                <a:latin typeface="Arial" panose="020B0604020202020204" pitchFamily="34" charset="0"/>
                <a:cs typeface="Arial" panose="020B0604020202020204" pitchFamily="34" charset="0"/>
              </a:rPr>
              <a:t>districts claimed $4.3 million </a:t>
            </a:r>
            <a:r>
              <a:rPr lang="en-US" sz="2400" dirty="0" smtClean="0">
                <a:latin typeface="Arial" panose="020B0604020202020204" pitchFamily="34" charset="0"/>
                <a:cs typeface="Arial" panose="020B0604020202020204" pitchFamily="34" charset="0"/>
              </a:rPr>
              <a:t>for “MAC” activities</a:t>
            </a:r>
            <a:endParaRPr lang="en-US" sz="2400" dirty="0">
              <a:latin typeface="Arial" panose="020B0604020202020204" pitchFamily="34" charset="0"/>
              <a:cs typeface="Arial" panose="020B0604020202020204" pitchFamily="34" charset="0"/>
            </a:endParaRPr>
          </a:p>
          <a:p>
            <a:pPr marL="514350" indent="-344488">
              <a:spcBef>
                <a:spcPts val="0"/>
              </a:spcBef>
              <a:spcAft>
                <a:spcPts val="600"/>
              </a:spcAft>
              <a:defRPr/>
            </a:pPr>
            <a:r>
              <a:rPr lang="en-US" sz="2400" dirty="0" smtClean="0">
                <a:latin typeface="Arial" panose="020B0604020202020204" pitchFamily="34" charset="0"/>
                <a:cs typeface="Arial" panose="020B0604020202020204" pitchFamily="34" charset="0"/>
              </a:rPr>
              <a:t>Total annual </a:t>
            </a:r>
            <a:r>
              <a:rPr lang="en-US" sz="2400" dirty="0">
                <a:latin typeface="Arial" panose="020B0604020202020204" pitchFamily="34" charset="0"/>
                <a:cs typeface="Arial" panose="020B0604020202020204" pitchFamily="34" charset="0"/>
              </a:rPr>
              <a:t>per district varied from $1,896 - $</a:t>
            </a:r>
            <a:r>
              <a:rPr lang="en-US" sz="2400" dirty="0" smtClean="0">
                <a:latin typeface="Arial" panose="020B0604020202020204" pitchFamily="34" charset="0"/>
                <a:cs typeface="Arial" panose="020B0604020202020204" pitchFamily="34" charset="0"/>
              </a:rPr>
              <a:t>303,350</a:t>
            </a:r>
          </a:p>
          <a:p>
            <a:pPr marL="514350" indent="-344488">
              <a:defRPr/>
            </a:pPr>
            <a:endParaRPr lang="en-US" sz="2400" dirty="0" smtClean="0">
              <a:latin typeface="Arial" panose="020B0604020202020204" pitchFamily="34" charset="0"/>
              <a:cs typeface="Arial" panose="020B0604020202020204" pitchFamily="34" charset="0"/>
            </a:endParaRPr>
          </a:p>
          <a:p>
            <a:pPr marL="514350" indent="-344488">
              <a:defRPr/>
            </a:pPr>
            <a:r>
              <a:rPr lang="en-US" sz="2400" b="1" dirty="0" smtClean="0">
                <a:latin typeface="Arial" panose="020B0604020202020204" pitchFamily="34" charset="0"/>
                <a:cs typeface="Arial" panose="020B0604020202020204" pitchFamily="34" charset="0"/>
              </a:rPr>
              <a:t>Details at </a:t>
            </a:r>
            <a:r>
              <a:rPr lang="en-US" sz="2400" dirty="0" smtClean="0">
                <a:latin typeface="Arial" panose="020B0604020202020204" pitchFamily="34" charset="0"/>
                <a:cs typeface="Arial" panose="020B0604020202020204" pitchFamily="34" charset="0"/>
                <a:hlinkClick r:id="rId3"/>
              </a:rPr>
              <a:t>http</a:t>
            </a:r>
            <a:r>
              <a:rPr lang="en-US" sz="2400" dirty="0">
                <a:latin typeface="Arial" panose="020B0604020202020204" pitchFamily="34" charset="0"/>
                <a:cs typeface="Arial" panose="020B0604020202020204" pitchFamily="34" charset="0"/>
                <a:hlinkClick r:id="rId3"/>
              </a:rPr>
              <a:t>://</a:t>
            </a:r>
            <a:r>
              <a:rPr lang="en-US" sz="2400" dirty="0" smtClean="0">
                <a:latin typeface="Arial" panose="020B0604020202020204" pitchFamily="34" charset="0"/>
                <a:cs typeface="Arial" panose="020B0604020202020204" pitchFamily="34" charset="0"/>
                <a:hlinkClick r:id="rId3"/>
              </a:rPr>
              <a:t>www.doe.in.gov/specialed/school-based-medicaid</a:t>
            </a:r>
            <a:endParaRPr lang="en-US" sz="2400" dirty="0">
              <a:latin typeface="Arial" panose="020B0604020202020204" pitchFamily="34" charset="0"/>
              <a:cs typeface="Arial" panose="020B0604020202020204" pitchFamily="34" charset="0"/>
            </a:endParaRPr>
          </a:p>
        </p:txBody>
      </p:sp>
      <p:sp>
        <p:nvSpPr>
          <p:cNvPr id="6" name="Title 1"/>
          <p:cNvSpPr txBox="1">
            <a:spLocks/>
          </p:cNvSpPr>
          <p:nvPr/>
        </p:nvSpPr>
        <p:spPr>
          <a:xfrm>
            <a:off x="609600" y="427038"/>
            <a:ext cx="8229600" cy="1143000"/>
          </a:xfrm>
          <a:prstGeom prst="rect">
            <a:avLst/>
          </a:prstGeom>
          <a:ln w="38100">
            <a:solidFill>
              <a:srgbClr val="92D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Funding Through Medicaid</a:t>
            </a:r>
            <a:endParaRPr lang="en-US" dirty="0"/>
          </a:p>
        </p:txBody>
      </p:sp>
    </p:spTree>
    <p:extLst>
      <p:ext uri="{BB962C8B-B14F-4D97-AF65-F5344CB8AC3E}">
        <p14:creationId xmlns:p14="http://schemas.microsoft.com/office/powerpoint/2010/main" val="574403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49</a:t>
            </a:fld>
            <a:endParaRPr lang="en-US" dirty="0"/>
          </a:p>
        </p:txBody>
      </p:sp>
      <p:sp>
        <p:nvSpPr>
          <p:cNvPr id="5" name="Title 1"/>
          <p:cNvSpPr txBox="1">
            <a:spLocks noGrp="1"/>
          </p:cNvSpPr>
          <p:nvPr>
            <p:ph type="title"/>
          </p:nvPr>
        </p:nvSpPr>
        <p:spPr>
          <a:xfrm>
            <a:off x="457200" y="274638"/>
            <a:ext cx="8229600" cy="868362"/>
          </a:xfrm>
          <a:prstGeom prst="rect">
            <a:avLst/>
          </a:prstGeom>
          <a:ln w="38100">
            <a:solidFill>
              <a:srgbClr val="92D050"/>
            </a:solidFill>
          </a:ln>
        </p:spPr>
        <p:txBody>
          <a:bodyPr vert="horz" lIns="91440" tIns="45720" rIns="91440" bIns="45720" rtlCol="0" anchor="ctr">
            <a:normAutofit/>
          </a:bodyPr>
          <a:lstStyle/>
          <a:p>
            <a:r>
              <a:rPr lang="en-US" b="1" dirty="0"/>
              <a:t>Funding Through Medicaid</a:t>
            </a:r>
          </a:p>
        </p:txBody>
      </p:sp>
      <p:pic>
        <p:nvPicPr>
          <p:cNvPr id="8" name="Content Placeholder 7"/>
          <p:cNvPicPr>
            <a:picLocks noGrp="1"/>
          </p:cNvPicPr>
          <p:nvPr>
            <p:ph idx="1"/>
          </p:nvPr>
        </p:nvPicPr>
        <p:blipFill>
          <a:blip r:embed="rId3" cstate="print"/>
          <a:srcRect/>
          <a:stretch>
            <a:fillRect/>
          </a:stretch>
        </p:blipFill>
        <p:spPr bwMode="auto">
          <a:xfrm>
            <a:off x="609600" y="1219200"/>
            <a:ext cx="7848600" cy="4906963"/>
          </a:xfrm>
          <a:prstGeom prst="rect">
            <a:avLst/>
          </a:prstGeom>
          <a:noFill/>
          <a:ln w="9525">
            <a:noFill/>
            <a:miter lim="800000"/>
            <a:headEnd/>
            <a:tailEnd/>
          </a:ln>
        </p:spPr>
      </p:pic>
      <p:sp>
        <p:nvSpPr>
          <p:cNvPr id="9" name="AutoShape 76"/>
          <p:cNvSpPr>
            <a:spLocks noChangeArrowheads="1"/>
          </p:cNvSpPr>
          <p:nvPr/>
        </p:nvSpPr>
        <p:spPr bwMode="auto">
          <a:xfrm>
            <a:off x="1447799" y="5481774"/>
            <a:ext cx="1781175" cy="339090"/>
          </a:xfrm>
          <a:prstGeom prst="rightArrow">
            <a:avLst>
              <a:gd name="adj1" fmla="val 50000"/>
              <a:gd name="adj2" fmla="val 60557"/>
            </a:avLst>
          </a:prstGeom>
          <a:solidFill>
            <a:srgbClr val="FF0000"/>
          </a:solidFill>
          <a:ln w="9525">
            <a:solidFill>
              <a:srgbClr val="C00000"/>
            </a:solidFill>
            <a:miter lim="800000"/>
            <a:headEnd/>
            <a:tailEnd/>
          </a:ln>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10446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The STN Application Center </a:t>
            </a:r>
            <a:endParaRPr lang="en-US" b="1" dirty="0" smtClean="0"/>
          </a:p>
          <a:p>
            <a:pPr marL="0" indent="0" algn="ctr">
              <a:buNone/>
            </a:pPr>
            <a:r>
              <a:rPr lang="en-US" i="1" dirty="0" smtClean="0">
                <a:solidFill>
                  <a:srgbClr val="0070C0"/>
                </a:solidFill>
                <a:latin typeface="Gill Sans MT" pitchFamily="34" charset="0"/>
              </a:rPr>
              <a:t>ac.doe.in.gov</a:t>
            </a:r>
            <a:br>
              <a:rPr lang="en-US" i="1" dirty="0" smtClean="0">
                <a:solidFill>
                  <a:srgbClr val="0070C0"/>
                </a:solidFill>
                <a:latin typeface="Gill Sans MT" pitchFamily="34" charset="0"/>
              </a:rPr>
            </a:br>
            <a:endParaRPr lang="en-US" i="1" dirty="0">
              <a:solidFill>
                <a:srgbClr val="0070C0"/>
              </a:solidFill>
              <a:latin typeface="Gill Sans MT" pitchFamily="34" charset="0"/>
            </a:endParaRPr>
          </a:p>
          <a:p>
            <a:r>
              <a:rPr lang="en-US" dirty="0" smtClean="0"/>
              <a:t>Secure </a:t>
            </a:r>
            <a:r>
              <a:rPr lang="en-US" dirty="0"/>
              <a:t>site that requires usernames and </a:t>
            </a:r>
            <a:r>
              <a:rPr lang="en-US" dirty="0" smtClean="0"/>
              <a:t>passwords </a:t>
            </a:r>
          </a:p>
          <a:p>
            <a:pPr lvl="1"/>
            <a:r>
              <a:rPr lang="en-US" dirty="0" smtClean="0"/>
              <a:t>Usernames </a:t>
            </a:r>
            <a:r>
              <a:rPr lang="en-US" dirty="0"/>
              <a:t>and passwords are assigned by the local site </a:t>
            </a:r>
            <a:r>
              <a:rPr lang="en-US" dirty="0" smtClean="0"/>
              <a:t>administrator</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5</a:t>
            </a:fld>
            <a:endParaRPr lang="en-US" dirty="0"/>
          </a:p>
        </p:txBody>
      </p:sp>
      <p:sp>
        <p:nvSpPr>
          <p:cNvPr id="5" name="Title 1"/>
          <p:cNvSpPr>
            <a:spLocks noGrp="1"/>
          </p:cNvSpPr>
          <p:nvPr>
            <p:ph type="title"/>
          </p:nvPr>
        </p:nvSpPr>
        <p:spPr>
          <a:ln w="38100">
            <a:solidFill>
              <a:srgbClr val="92D050"/>
            </a:solidFill>
          </a:ln>
        </p:spPr>
        <p:txBody>
          <a:bodyPr>
            <a:normAutofit/>
          </a:bodyPr>
          <a:lstStyle/>
          <a:p>
            <a:r>
              <a:rPr lang="en-US" b="1" dirty="0" smtClean="0"/>
              <a:t>Data Collection</a:t>
            </a:r>
            <a:endParaRPr lang="en-US" b="1" dirty="0"/>
          </a:p>
        </p:txBody>
      </p:sp>
    </p:spTree>
    <p:extLst>
      <p:ext uri="{BB962C8B-B14F-4D97-AF65-F5344CB8AC3E}">
        <p14:creationId xmlns:p14="http://schemas.microsoft.com/office/powerpoint/2010/main" val="1079213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6903720"/>
          </a:xfrm>
          <a:prstGeom prst="rect">
            <a:avLst/>
          </a:prstGeom>
          <a:noFill/>
          <a:ln w="9525">
            <a:noFill/>
            <a:miter lim="800000"/>
            <a:headEnd/>
            <a:tailEnd/>
          </a:ln>
        </p:spPr>
      </p:pic>
      <p:sp>
        <p:nvSpPr>
          <p:cNvPr id="3" name="Left Arrow 2"/>
          <p:cNvSpPr/>
          <p:nvPr/>
        </p:nvSpPr>
        <p:spPr>
          <a:xfrm>
            <a:off x="6096000" y="3581400"/>
            <a:ext cx="3048000" cy="18288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481135">
            <a:off x="120331" y="4792920"/>
            <a:ext cx="2413138" cy="18943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506625">
            <a:off x="55401" y="5268232"/>
            <a:ext cx="2286000" cy="923330"/>
          </a:xfrm>
          <a:prstGeom prst="rect">
            <a:avLst/>
          </a:prstGeom>
          <a:noFill/>
        </p:spPr>
        <p:txBody>
          <a:bodyPr wrap="square" rtlCol="0">
            <a:spAutoFit/>
          </a:bodyPr>
          <a:lstStyle/>
          <a:p>
            <a:r>
              <a:rPr lang="en-US" sz="800" dirty="0" smtClean="0"/>
              <a:t> </a:t>
            </a:r>
            <a:r>
              <a:rPr lang="en-US" dirty="0" smtClean="0"/>
              <a:t>Resources to Help</a:t>
            </a:r>
          </a:p>
          <a:p>
            <a:r>
              <a:rPr lang="en-US" sz="800" dirty="0" smtClean="0"/>
              <a:t> </a:t>
            </a:r>
            <a:r>
              <a:rPr lang="en-US" dirty="0" smtClean="0"/>
              <a:t>Students Who Have</a:t>
            </a:r>
          </a:p>
          <a:p>
            <a:r>
              <a:rPr lang="en-US" sz="800" dirty="0" smtClean="0"/>
              <a:t> </a:t>
            </a:r>
            <a:r>
              <a:rPr lang="en-US" dirty="0" smtClean="0"/>
              <a:t>Unmet Needs </a:t>
            </a:r>
            <a:endParaRPr lang="en-US" dirty="0"/>
          </a:p>
        </p:txBody>
      </p:sp>
      <p:sp>
        <p:nvSpPr>
          <p:cNvPr id="7" name="Rectangle 6"/>
          <p:cNvSpPr/>
          <p:nvPr/>
        </p:nvSpPr>
        <p:spPr>
          <a:xfrm>
            <a:off x="1981200" y="685800"/>
            <a:ext cx="5105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5000" y="762000"/>
            <a:ext cx="5257800" cy="400110"/>
          </a:xfrm>
          <a:prstGeom prst="rect">
            <a:avLst/>
          </a:prstGeom>
          <a:noFill/>
        </p:spPr>
        <p:txBody>
          <a:bodyPr wrap="square" rtlCol="0">
            <a:spAutoFit/>
          </a:bodyPr>
          <a:lstStyle/>
          <a:p>
            <a:r>
              <a:rPr lang="en-US" sz="800" b="1" dirty="0" smtClean="0">
                <a:latin typeface="Arial Narrow" pitchFamily="34" charset="0"/>
              </a:rPr>
              <a:t>   </a:t>
            </a:r>
            <a:r>
              <a:rPr lang="en-US" sz="2000" b="1" dirty="0" smtClean="0">
                <a:latin typeface="Arial Narrow" pitchFamily="34" charset="0"/>
              </a:rPr>
              <a:t>Medicaid in Schools Community Info &amp; Resources</a:t>
            </a:r>
            <a:endParaRPr lang="en-US" sz="2000" b="1" dirty="0">
              <a:latin typeface="Arial Narrow" pitchFamily="34" charset="0"/>
            </a:endParaRPr>
          </a:p>
        </p:txBody>
      </p:sp>
      <p:sp>
        <p:nvSpPr>
          <p:cNvPr id="9" name="TextBox 8"/>
          <p:cNvSpPr txBox="1"/>
          <p:nvPr/>
        </p:nvSpPr>
        <p:spPr>
          <a:xfrm>
            <a:off x="6477000" y="4038600"/>
            <a:ext cx="2895600" cy="923330"/>
          </a:xfrm>
          <a:prstGeom prst="rect">
            <a:avLst/>
          </a:prstGeom>
          <a:noFill/>
        </p:spPr>
        <p:txBody>
          <a:bodyPr wrap="square" rtlCol="0">
            <a:spAutoFit/>
          </a:bodyPr>
          <a:lstStyle/>
          <a:p>
            <a:r>
              <a:rPr lang="en-US" dirty="0" smtClean="0"/>
              <a:t>Answers &amp; Tips for IN Schools Interested in Medicaid  Claiming </a:t>
            </a:r>
            <a:endParaRPr lang="en-US"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50</a:t>
            </a:fld>
            <a:endParaRPr lang="en-US" dirty="0"/>
          </a:p>
        </p:txBody>
      </p:sp>
    </p:spTree>
    <p:extLst>
      <p:ext uri="{BB962C8B-B14F-4D97-AF65-F5344CB8AC3E}">
        <p14:creationId xmlns:p14="http://schemas.microsoft.com/office/powerpoint/2010/main" val="3752719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868362"/>
          </a:xfrm>
          <a:ln w="38100">
            <a:solidFill>
              <a:srgbClr val="92D050"/>
            </a:solidFill>
          </a:ln>
        </p:spPr>
        <p:txBody>
          <a:bodyPr>
            <a:normAutofit/>
          </a:bodyPr>
          <a:lstStyle/>
          <a:p>
            <a:r>
              <a:rPr lang="en-US" sz="3600" b="1" dirty="0" smtClean="0"/>
              <a:t>Services to Nonpublic Students</a:t>
            </a:r>
            <a:endParaRPr lang="en-US" sz="3600" b="1" dirty="0"/>
          </a:p>
        </p:txBody>
      </p:sp>
      <p:sp>
        <p:nvSpPr>
          <p:cNvPr id="3" name="Content Placeholder 2"/>
          <p:cNvSpPr>
            <a:spLocks noGrp="1"/>
          </p:cNvSpPr>
          <p:nvPr>
            <p:ph idx="1"/>
          </p:nvPr>
        </p:nvSpPr>
        <p:spPr>
          <a:xfrm>
            <a:off x="457200" y="1600200"/>
            <a:ext cx="8229600" cy="4800600"/>
          </a:xfrm>
        </p:spPr>
        <p:txBody>
          <a:bodyPr>
            <a:normAutofit/>
          </a:bodyPr>
          <a:lstStyle/>
          <a:p>
            <a:pPr>
              <a:spcBef>
                <a:spcPts val="0"/>
              </a:spcBef>
              <a:spcAft>
                <a:spcPts val="900"/>
              </a:spcAft>
            </a:pPr>
            <a:r>
              <a:rPr lang="en-US" dirty="0" smtClean="0"/>
              <a:t>Article 7 exceeds the federal requirements</a:t>
            </a:r>
          </a:p>
          <a:p>
            <a:pPr>
              <a:spcBef>
                <a:spcPts val="0"/>
              </a:spcBef>
              <a:spcAft>
                <a:spcPts val="900"/>
              </a:spcAft>
            </a:pPr>
            <a:r>
              <a:rPr lang="en-US" dirty="0" smtClean="0"/>
              <a:t>Must make some level of special education services available </a:t>
            </a:r>
          </a:p>
          <a:p>
            <a:pPr>
              <a:spcBef>
                <a:spcPts val="0"/>
              </a:spcBef>
              <a:spcAft>
                <a:spcPts val="900"/>
              </a:spcAft>
            </a:pPr>
            <a:r>
              <a:rPr lang="en-US" dirty="0" smtClean="0"/>
              <a:t>Exception for students with disabilities who are awarded a choice scholarship that includes state special education funds</a:t>
            </a:r>
          </a:p>
          <a:p>
            <a:pPr>
              <a:spcBef>
                <a:spcPts val="0"/>
              </a:spcBef>
              <a:spcAft>
                <a:spcPts val="900"/>
              </a:spcAft>
            </a:pPr>
            <a:r>
              <a:rPr lang="en-US" dirty="0" smtClean="0"/>
              <a:t>Federal proportionate share</a:t>
            </a:r>
          </a:p>
          <a:p>
            <a:pPr>
              <a:spcBef>
                <a:spcPts val="0"/>
              </a:spcBef>
              <a:spcAft>
                <a:spcPts val="900"/>
              </a:spcAft>
            </a:pPr>
            <a:r>
              <a:rPr lang="en-US" dirty="0" smtClean="0"/>
              <a:t>State Special Education funds (APC)</a:t>
            </a:r>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31076991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lstStyle/>
          <a:p>
            <a:pPr>
              <a:buNone/>
            </a:pPr>
            <a:r>
              <a:rPr lang="en-US" dirty="0" smtClean="0"/>
              <a:t>Consultation</a:t>
            </a:r>
          </a:p>
          <a:p>
            <a:pPr marL="681038"/>
            <a:r>
              <a:rPr lang="en-US" dirty="0" smtClean="0"/>
              <a:t>Timely and meaningful</a:t>
            </a:r>
          </a:p>
          <a:p>
            <a:pPr marL="681038"/>
            <a:r>
              <a:rPr lang="en-US" dirty="0" smtClean="0"/>
              <a:t>5 topics must be discussed</a:t>
            </a:r>
          </a:p>
          <a:p>
            <a:pPr>
              <a:buNone/>
            </a:pPr>
            <a:endParaRPr lang="en-US" dirty="0" smtClean="0"/>
          </a:p>
          <a:p>
            <a:pPr>
              <a:buNone/>
            </a:pPr>
            <a:r>
              <a:rPr lang="en-US" dirty="0" smtClean="0"/>
              <a:t>After the consultation</a:t>
            </a:r>
          </a:p>
          <a:p>
            <a:pPr marL="735013"/>
            <a:r>
              <a:rPr lang="en-US" dirty="0" smtClean="0"/>
              <a:t>Final decision about services to be offered</a:t>
            </a:r>
          </a:p>
          <a:p>
            <a:pPr marL="735013"/>
            <a:r>
              <a:rPr lang="en-US" dirty="0" smtClean="0"/>
              <a:t>Written explanation</a:t>
            </a: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52</a:t>
            </a:fld>
            <a:endParaRPr lang="en-US" dirty="0">
              <a:solidFill>
                <a:prstClr val="black">
                  <a:tint val="75000"/>
                </a:prstClr>
              </a:solidFill>
            </a:endParaRPr>
          </a:p>
        </p:txBody>
      </p:sp>
      <p:sp>
        <p:nvSpPr>
          <p:cNvPr id="5" name="Title 1"/>
          <p:cNvSpPr txBox="1">
            <a:spLocks noGrp="1"/>
          </p:cNvSpPr>
          <p:nvPr>
            <p:ph type="title"/>
          </p:nvPr>
        </p:nvSpPr>
        <p:spPr>
          <a:xfrm>
            <a:off x="457200" y="274638"/>
            <a:ext cx="8229600" cy="715962"/>
          </a:xfrm>
          <a:prstGeom prst="rect">
            <a:avLst/>
          </a:prstGeom>
          <a:ln w="38100">
            <a:solidFill>
              <a:srgbClr val="92D050"/>
            </a:solidFill>
          </a:ln>
        </p:spPr>
        <p:txBody>
          <a:bodyPr vert="horz" lIns="91440" tIns="45720" rIns="91440" bIns="45720" rtlCol="0" anchor="ctr">
            <a:normAutofit/>
          </a:bodyPr>
          <a:lstStyle/>
          <a:p>
            <a:r>
              <a:rPr lang="en-US" sz="3600" b="1" dirty="0"/>
              <a:t>Services to Nonpublic </a:t>
            </a:r>
            <a:r>
              <a:rPr lang="en-US" sz="3600" b="1" dirty="0" smtClean="0"/>
              <a:t>Students</a:t>
            </a:r>
            <a:endParaRPr lang="en-US" sz="3600" b="1" dirty="0"/>
          </a:p>
        </p:txBody>
      </p:sp>
    </p:spTree>
    <p:extLst>
      <p:ext uri="{BB962C8B-B14F-4D97-AF65-F5344CB8AC3E}">
        <p14:creationId xmlns:p14="http://schemas.microsoft.com/office/powerpoint/2010/main" val="3067284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868362"/>
          </a:xfrm>
          <a:ln w="38100">
            <a:solidFill>
              <a:srgbClr val="92D050"/>
            </a:solidFill>
          </a:ln>
        </p:spPr>
        <p:txBody>
          <a:bodyPr>
            <a:noAutofit/>
          </a:bodyPr>
          <a:lstStyle/>
          <a:p>
            <a:r>
              <a:rPr lang="en-US" sz="3600" b="1" dirty="0" smtClean="0"/>
              <a:t>Initial Evaluation of Nonpublic Students</a:t>
            </a:r>
            <a:endParaRPr lang="en-US" sz="3600" b="1"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53</a:t>
            </a:fld>
            <a:endParaRPr lang="en-US" dirty="0">
              <a:solidFill>
                <a:prstClr val="black">
                  <a:tint val="75000"/>
                </a:prstClr>
              </a:solidFill>
            </a:endParaRPr>
          </a:p>
        </p:txBody>
      </p:sp>
      <p:sp>
        <p:nvSpPr>
          <p:cNvPr id="7" name="Content Placeholder 6"/>
          <p:cNvSpPr>
            <a:spLocks noGrp="1"/>
          </p:cNvSpPr>
          <p:nvPr>
            <p:ph idx="1"/>
          </p:nvPr>
        </p:nvSpPr>
        <p:spPr>
          <a:xfrm>
            <a:off x="457200" y="1676400"/>
            <a:ext cx="8229600" cy="4190999"/>
          </a:xfrm>
        </p:spPr>
        <p:txBody>
          <a:bodyPr>
            <a:noAutofit/>
          </a:bodyPr>
          <a:lstStyle/>
          <a:p>
            <a:pPr>
              <a:spcAft>
                <a:spcPts val="600"/>
              </a:spcAft>
              <a:buNone/>
            </a:pPr>
            <a:r>
              <a:rPr lang="en-US" dirty="0" smtClean="0"/>
              <a:t>Who conducts?</a:t>
            </a:r>
          </a:p>
          <a:p>
            <a:pPr marL="685800" indent="-347663">
              <a:spcAft>
                <a:spcPts val="1200"/>
              </a:spcAft>
              <a:buFont typeface="Wingdings" pitchFamily="2" charset="2"/>
              <a:buChar char="§"/>
            </a:pPr>
            <a:r>
              <a:rPr lang="en-US" dirty="0" smtClean="0"/>
              <a:t>School corporation where nonpublic school is located</a:t>
            </a:r>
          </a:p>
          <a:p>
            <a:pPr marL="347663" indent="-347663">
              <a:spcAft>
                <a:spcPts val="1200"/>
              </a:spcAft>
              <a:buNone/>
            </a:pPr>
            <a:r>
              <a:rPr lang="en-US" dirty="0" smtClean="0"/>
              <a:t>But can also be conducted by . . .</a:t>
            </a:r>
          </a:p>
          <a:p>
            <a:pPr marL="739775" indent="-403225">
              <a:buFont typeface="Wingdings" pitchFamily="2" charset="2"/>
              <a:buChar char="§"/>
            </a:pPr>
            <a:r>
              <a:rPr lang="en-US" dirty="0" smtClean="0"/>
              <a:t>School corporation of legal settlement if different than corporation where nonpublic school is located</a:t>
            </a:r>
            <a:endParaRPr lang="en-US" dirty="0"/>
          </a:p>
        </p:txBody>
      </p:sp>
    </p:spTree>
    <p:extLst>
      <p:ext uri="{BB962C8B-B14F-4D97-AF65-F5344CB8AC3E}">
        <p14:creationId xmlns:p14="http://schemas.microsoft.com/office/powerpoint/2010/main" val="4266400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w="38100">
            <a:solidFill>
              <a:srgbClr val="92D050"/>
            </a:solidFill>
          </a:ln>
        </p:spPr>
        <p:txBody>
          <a:bodyPr>
            <a:normAutofit/>
          </a:bodyPr>
          <a:lstStyle/>
          <a:p>
            <a:r>
              <a:rPr lang="en-US" sz="3600" b="1" dirty="0" smtClean="0"/>
              <a:t>Individual Service Plan (ISP)</a:t>
            </a:r>
            <a:endParaRPr lang="en-US" sz="3600" b="1" dirty="0"/>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pPr>
              <a:spcBef>
                <a:spcPts val="0"/>
              </a:spcBef>
              <a:spcAft>
                <a:spcPts val="1200"/>
              </a:spcAft>
            </a:pPr>
            <a:r>
              <a:rPr lang="en-US" sz="3100" dirty="0" smtClean="0"/>
              <a:t>Present levels of educational performance</a:t>
            </a:r>
          </a:p>
          <a:p>
            <a:pPr>
              <a:spcBef>
                <a:spcPts val="0"/>
              </a:spcBef>
              <a:spcAft>
                <a:spcPts val="1200"/>
              </a:spcAft>
            </a:pPr>
            <a:r>
              <a:rPr lang="en-US" sz="3100" dirty="0" smtClean="0"/>
              <a:t>Measurable annual goals</a:t>
            </a:r>
          </a:p>
          <a:p>
            <a:pPr>
              <a:spcBef>
                <a:spcPts val="0"/>
              </a:spcBef>
              <a:spcAft>
                <a:spcPts val="1200"/>
              </a:spcAft>
            </a:pPr>
            <a:r>
              <a:rPr lang="en-US" sz="3100" dirty="0" smtClean="0"/>
              <a:t>Special education and related services to be provided (but limited to the services determined via consultation meeting with nonpublic school)</a:t>
            </a:r>
          </a:p>
          <a:p>
            <a:pPr>
              <a:spcBef>
                <a:spcPts val="0"/>
              </a:spcBef>
              <a:spcAft>
                <a:spcPts val="1200"/>
              </a:spcAft>
            </a:pPr>
            <a:r>
              <a:rPr lang="en-US" sz="3100" dirty="0" smtClean="0"/>
              <a:t>Supplementary aids/services to student or personnel</a:t>
            </a:r>
          </a:p>
          <a:p>
            <a:pPr>
              <a:spcBef>
                <a:spcPts val="0"/>
              </a:spcBef>
              <a:spcAft>
                <a:spcPts val="1200"/>
              </a:spcAft>
            </a:pPr>
            <a:r>
              <a:rPr lang="en-US" sz="3100" dirty="0" smtClean="0"/>
              <a:t>If applicable, the student’s participation in state or district assessments including testing accommodations</a:t>
            </a:r>
          </a:p>
          <a:p>
            <a:pPr>
              <a:spcBef>
                <a:spcPts val="0"/>
              </a:spcBef>
              <a:spcAft>
                <a:spcPts val="1200"/>
              </a:spcAft>
            </a:pPr>
            <a:r>
              <a:rPr lang="en-US" sz="3100" dirty="0" smtClean="0"/>
              <a:t>Initiation, length, frequency, location, and duration of services</a:t>
            </a:r>
          </a:p>
          <a:p>
            <a:pPr>
              <a:spcBef>
                <a:spcPts val="0"/>
              </a:spcBef>
              <a:spcAft>
                <a:spcPts val="1200"/>
              </a:spcAft>
            </a:pPr>
            <a:r>
              <a:rPr lang="en-US" dirty="0" smtClean="0"/>
              <a:t>How progress will be measured and reported to parents</a:t>
            </a: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19614305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297363"/>
          </a:xfrm>
        </p:spPr>
        <p:txBody>
          <a:bodyPr>
            <a:normAutofit/>
          </a:bodyPr>
          <a:lstStyle/>
          <a:p>
            <a:pPr>
              <a:spcBef>
                <a:spcPts val="600"/>
              </a:spcBef>
            </a:pPr>
            <a:r>
              <a:rPr lang="en-US" sz="2800" dirty="0"/>
              <a:t>New “pathway” to eligibility for scholarship</a:t>
            </a:r>
          </a:p>
          <a:p>
            <a:pPr>
              <a:spcBef>
                <a:spcPts val="1800"/>
              </a:spcBef>
            </a:pPr>
            <a:r>
              <a:rPr lang="en-US" sz="2800" dirty="0"/>
              <a:t>If eligible under special education pathway</a:t>
            </a:r>
          </a:p>
          <a:p>
            <a:pPr marL="801688">
              <a:buFont typeface="Wingdings" pitchFamily="2" charset="2"/>
              <a:buChar char="§"/>
            </a:pPr>
            <a:r>
              <a:rPr lang="en-US" sz="2800" dirty="0"/>
              <a:t>	Choice of special education service provider</a:t>
            </a:r>
          </a:p>
          <a:p>
            <a:pPr marL="801688">
              <a:buFont typeface="Wingdings" pitchFamily="2" charset="2"/>
              <a:buChar char="§"/>
            </a:pPr>
            <a:r>
              <a:rPr lang="en-US" sz="2800" dirty="0"/>
              <a:t>	Scholarship may include APC funds</a:t>
            </a:r>
          </a:p>
          <a:p>
            <a:pPr>
              <a:spcBef>
                <a:spcPts val="1800"/>
              </a:spcBef>
            </a:pPr>
            <a:r>
              <a:rPr lang="en-US" sz="2800" dirty="0"/>
              <a:t>Parent selection of special education service provider</a:t>
            </a:r>
          </a:p>
          <a:p>
            <a:pPr>
              <a:spcBef>
                <a:spcPts val="1800"/>
              </a:spcBef>
            </a:pPr>
            <a:r>
              <a:rPr lang="en-US" sz="2800" dirty="0"/>
              <a:t>Public schools notified</a:t>
            </a:r>
          </a:p>
          <a:p>
            <a:endParaRPr lang="en-US" dirty="0"/>
          </a:p>
        </p:txBody>
      </p:sp>
      <p:sp>
        <p:nvSpPr>
          <p:cNvPr id="4" name="Title 1"/>
          <p:cNvSpPr>
            <a:spLocks noGrp="1"/>
          </p:cNvSpPr>
          <p:nvPr>
            <p:ph type="title"/>
          </p:nvPr>
        </p:nvSpPr>
        <p:spPr>
          <a:ln w="38100">
            <a:solidFill>
              <a:srgbClr val="92D050"/>
            </a:solidFill>
          </a:ln>
        </p:spPr>
        <p:style>
          <a:lnRef idx="2">
            <a:schemeClr val="accent3"/>
          </a:lnRef>
          <a:fillRef idx="1">
            <a:schemeClr val="lt1"/>
          </a:fillRef>
          <a:effectRef idx="0">
            <a:schemeClr val="accent3"/>
          </a:effectRef>
          <a:fontRef idx="minor">
            <a:schemeClr val="dk1"/>
          </a:fontRef>
        </p:style>
        <p:txBody>
          <a:bodyPr>
            <a:noAutofit/>
          </a:bodyPr>
          <a:lstStyle/>
          <a:p>
            <a:r>
              <a:rPr lang="en-US" sz="3600" b="1" dirty="0" smtClean="0"/>
              <a:t>Choice Scholarships for </a:t>
            </a:r>
            <a:br>
              <a:rPr lang="en-US" sz="3600" b="1" dirty="0" smtClean="0"/>
            </a:br>
            <a:r>
              <a:rPr lang="en-US" sz="3600" b="1" dirty="0" smtClean="0"/>
              <a:t>Students with Disabilities</a:t>
            </a:r>
            <a:endParaRPr lang="en-US" sz="3600" b="1" dirty="0"/>
          </a:p>
        </p:txBody>
      </p:sp>
      <p:sp>
        <p:nvSpPr>
          <p:cNvPr id="2" name="Slide Number Placeholder 1"/>
          <p:cNvSpPr>
            <a:spLocks noGrp="1"/>
          </p:cNvSpPr>
          <p:nvPr>
            <p:ph type="sldNum" sz="quarter" idx="12"/>
          </p:nvPr>
        </p:nvSpPr>
        <p:spPr/>
        <p:txBody>
          <a:bodyPr/>
          <a:lstStyle/>
          <a:p>
            <a:fld id="{CA65B852-3DE5-485D-BCBF-5E1FE106298C}"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2287203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297363"/>
          </a:xfrm>
        </p:spPr>
        <p:txBody>
          <a:bodyPr>
            <a:normAutofit/>
          </a:bodyPr>
          <a:lstStyle/>
          <a:p>
            <a:pPr marL="0" lvl="0" indent="0">
              <a:spcBef>
                <a:spcPts val="600"/>
              </a:spcBef>
              <a:spcAft>
                <a:spcPts val="1200"/>
              </a:spcAft>
              <a:buNone/>
            </a:pPr>
            <a:r>
              <a:rPr lang="en-US" sz="2800" dirty="0" smtClean="0">
                <a:solidFill>
                  <a:prstClr val="black"/>
                </a:solidFill>
              </a:rPr>
              <a:t>Request </a:t>
            </a:r>
            <a:r>
              <a:rPr lang="en-US" sz="2800" dirty="0">
                <a:solidFill>
                  <a:prstClr val="black"/>
                </a:solidFill>
              </a:rPr>
              <a:t>information from the public school</a:t>
            </a:r>
          </a:p>
          <a:p>
            <a:pPr marL="0" lvl="0" indent="0">
              <a:spcBef>
                <a:spcPts val="1200"/>
              </a:spcBef>
              <a:buNone/>
            </a:pPr>
            <a:r>
              <a:rPr lang="en-US" sz="2800" dirty="0">
                <a:solidFill>
                  <a:prstClr val="black"/>
                </a:solidFill>
              </a:rPr>
              <a:t>Choice school education plan (CSEP)</a:t>
            </a:r>
          </a:p>
          <a:p>
            <a:pPr marL="457200" lvl="0" indent="0">
              <a:spcBef>
                <a:spcPts val="600"/>
              </a:spcBef>
            </a:pPr>
            <a:r>
              <a:rPr lang="en-US" sz="2800" dirty="0">
                <a:solidFill>
                  <a:prstClr val="black"/>
                </a:solidFill>
              </a:rPr>
              <a:t>   Developed by choice school and parents</a:t>
            </a:r>
          </a:p>
          <a:p>
            <a:pPr marL="457200" lvl="0" indent="0">
              <a:spcBef>
                <a:spcPts val="600"/>
              </a:spcBef>
            </a:pPr>
            <a:r>
              <a:rPr lang="en-US" sz="2800" dirty="0">
                <a:solidFill>
                  <a:prstClr val="black"/>
                </a:solidFill>
              </a:rPr>
              <a:t>   Measurable goals</a:t>
            </a:r>
          </a:p>
          <a:p>
            <a:pPr marL="457200" lvl="0" indent="0">
              <a:spcBef>
                <a:spcPts val="600"/>
              </a:spcBef>
            </a:pPr>
            <a:r>
              <a:rPr lang="en-US" sz="2800" dirty="0">
                <a:solidFill>
                  <a:prstClr val="black"/>
                </a:solidFill>
              </a:rPr>
              <a:t>   Progress reports</a:t>
            </a:r>
          </a:p>
          <a:p>
            <a:pPr marL="457200" lvl="0" indent="0">
              <a:spcBef>
                <a:spcPts val="600"/>
              </a:spcBef>
            </a:pPr>
            <a:r>
              <a:rPr lang="en-US" sz="2800" dirty="0">
                <a:solidFill>
                  <a:prstClr val="black"/>
                </a:solidFill>
              </a:rPr>
              <a:t>   Accommodations</a:t>
            </a:r>
          </a:p>
          <a:p>
            <a:pPr marL="457200" lvl="0" indent="0">
              <a:spcBef>
                <a:spcPts val="600"/>
              </a:spcBef>
            </a:pPr>
            <a:r>
              <a:rPr lang="en-US" sz="2800" dirty="0">
                <a:solidFill>
                  <a:prstClr val="black"/>
                </a:solidFill>
              </a:rPr>
              <a:t>   Length, frequency, duration of services</a:t>
            </a:r>
            <a:endParaRPr lang="en-US" dirty="0">
              <a:solidFill>
                <a:prstClr val="black"/>
              </a:solidFill>
            </a:endParaRPr>
          </a:p>
          <a:p>
            <a:pPr marL="0" indent="0">
              <a:buNone/>
            </a:pPr>
            <a:endParaRPr lang="en-US" dirty="0"/>
          </a:p>
        </p:txBody>
      </p:sp>
      <p:sp>
        <p:nvSpPr>
          <p:cNvPr id="4" name="Title 1"/>
          <p:cNvSpPr>
            <a:spLocks noGrp="1"/>
          </p:cNvSpPr>
          <p:nvPr>
            <p:ph type="title"/>
          </p:nvPr>
        </p:nvSpPr>
        <p:spPr>
          <a:xfrm>
            <a:off x="228600" y="274638"/>
            <a:ext cx="8610600" cy="1143000"/>
          </a:xfrm>
          <a:ln w="38100">
            <a:solidFill>
              <a:srgbClr val="92D050"/>
            </a:solidFill>
          </a:ln>
        </p:spPr>
        <p:style>
          <a:lnRef idx="2">
            <a:schemeClr val="accent3"/>
          </a:lnRef>
          <a:fillRef idx="1">
            <a:schemeClr val="lt1"/>
          </a:fillRef>
          <a:effectRef idx="0">
            <a:schemeClr val="accent3"/>
          </a:effectRef>
          <a:fontRef idx="minor">
            <a:schemeClr val="dk1"/>
          </a:fontRef>
        </p:style>
        <p:txBody>
          <a:bodyPr>
            <a:noAutofit/>
          </a:bodyPr>
          <a:lstStyle/>
          <a:p>
            <a:r>
              <a:rPr lang="en-US" sz="3600" b="1" dirty="0" smtClean="0"/>
              <a:t>If the Choice School provides </a:t>
            </a:r>
            <a:br>
              <a:rPr lang="en-US" sz="3600" b="1" dirty="0" smtClean="0"/>
            </a:br>
            <a:r>
              <a:rPr lang="en-US" sz="3600" b="1" dirty="0" smtClean="0"/>
              <a:t>special education . . .</a:t>
            </a:r>
            <a:endParaRPr lang="en-US" sz="3600" b="1" dirty="0"/>
          </a:p>
        </p:txBody>
      </p:sp>
      <p:sp>
        <p:nvSpPr>
          <p:cNvPr id="2" name="Slide Number Placeholder 1"/>
          <p:cNvSpPr>
            <a:spLocks noGrp="1"/>
          </p:cNvSpPr>
          <p:nvPr>
            <p:ph type="sldNum" sz="quarter" idx="12"/>
          </p:nvPr>
        </p:nvSpPr>
        <p:spPr/>
        <p:txBody>
          <a:bodyPr/>
          <a:lstStyle/>
          <a:p>
            <a:fld id="{CA65B852-3DE5-485D-BCBF-5E1FE106298C}"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3789665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297363"/>
          </a:xfrm>
        </p:spPr>
        <p:txBody>
          <a:bodyPr>
            <a:normAutofit/>
          </a:bodyPr>
          <a:lstStyle/>
          <a:p>
            <a:pPr marL="0" lvl="0" indent="0">
              <a:spcBef>
                <a:spcPts val="0"/>
              </a:spcBef>
              <a:buNone/>
            </a:pPr>
            <a:r>
              <a:rPr lang="en-US" sz="2800" dirty="0">
                <a:solidFill>
                  <a:prstClr val="black"/>
                </a:solidFill>
              </a:rPr>
              <a:t>For students receiving special ed from choice school</a:t>
            </a:r>
          </a:p>
          <a:p>
            <a:pPr marL="0" lvl="0" indent="0">
              <a:spcBef>
                <a:spcPts val="0"/>
              </a:spcBef>
              <a:buNone/>
            </a:pPr>
            <a:r>
              <a:rPr lang="en-US" sz="2800" dirty="0">
                <a:solidFill>
                  <a:prstClr val="black"/>
                </a:solidFill>
              </a:rPr>
              <a:t>	Reevaluations</a:t>
            </a:r>
          </a:p>
          <a:p>
            <a:pPr marL="0" lvl="0" indent="0">
              <a:spcBef>
                <a:spcPts val="0"/>
              </a:spcBef>
              <a:buNone/>
            </a:pPr>
            <a:r>
              <a:rPr lang="en-US" sz="2800" dirty="0">
                <a:solidFill>
                  <a:prstClr val="black"/>
                </a:solidFill>
              </a:rPr>
              <a:t>	Independent Educational Evaluations</a:t>
            </a:r>
          </a:p>
          <a:p>
            <a:pPr marL="0" lvl="0" indent="0">
              <a:spcBef>
                <a:spcPts val="0"/>
              </a:spcBef>
              <a:buNone/>
            </a:pPr>
            <a:endParaRPr lang="en-US" sz="2800" dirty="0">
              <a:solidFill>
                <a:prstClr val="black"/>
              </a:solidFill>
            </a:endParaRPr>
          </a:p>
          <a:p>
            <a:pPr marL="0" lvl="0" indent="0">
              <a:spcBef>
                <a:spcPts val="0"/>
              </a:spcBef>
              <a:buNone/>
            </a:pPr>
            <a:r>
              <a:rPr lang="en-US" sz="2800" dirty="0">
                <a:solidFill>
                  <a:prstClr val="black"/>
                </a:solidFill>
              </a:rPr>
              <a:t>For students choosing public school as provider</a:t>
            </a:r>
          </a:p>
          <a:p>
            <a:pPr marL="0" lvl="0" indent="0">
              <a:spcBef>
                <a:spcPts val="0"/>
              </a:spcBef>
              <a:buNone/>
            </a:pPr>
            <a:r>
              <a:rPr lang="en-US" sz="2800" dirty="0">
                <a:solidFill>
                  <a:prstClr val="black"/>
                </a:solidFill>
              </a:rPr>
              <a:t>	Same as for any parentally placed nonpublic 	student with a disability</a:t>
            </a:r>
          </a:p>
          <a:p>
            <a:pPr marL="0" indent="0">
              <a:buNone/>
            </a:pPr>
            <a:endParaRPr lang="en-US" dirty="0"/>
          </a:p>
        </p:txBody>
      </p:sp>
      <p:sp>
        <p:nvSpPr>
          <p:cNvPr id="4" name="Title 1"/>
          <p:cNvSpPr>
            <a:spLocks noGrp="1"/>
          </p:cNvSpPr>
          <p:nvPr>
            <p:ph type="title"/>
          </p:nvPr>
        </p:nvSpPr>
        <p:spPr>
          <a:ln w="38100">
            <a:solidFill>
              <a:srgbClr val="92D050"/>
            </a:solidFill>
          </a:ln>
        </p:spPr>
        <p:style>
          <a:lnRef idx="2">
            <a:schemeClr val="accent3"/>
          </a:lnRef>
          <a:fillRef idx="1">
            <a:schemeClr val="lt1"/>
          </a:fillRef>
          <a:effectRef idx="0">
            <a:schemeClr val="accent3"/>
          </a:effectRef>
          <a:fontRef idx="minor">
            <a:schemeClr val="dk1"/>
          </a:fontRef>
        </p:style>
        <p:txBody>
          <a:bodyPr>
            <a:normAutofit/>
          </a:bodyPr>
          <a:lstStyle/>
          <a:p>
            <a:r>
              <a:rPr lang="en-US" sz="3600" b="1" dirty="0" smtClean="0"/>
              <a:t>Public School Responsibilities</a:t>
            </a:r>
            <a:endParaRPr lang="en-US" sz="3600" b="1" dirty="0"/>
          </a:p>
        </p:txBody>
      </p:sp>
      <p:sp>
        <p:nvSpPr>
          <p:cNvPr id="2" name="Slide Number Placeholder 1"/>
          <p:cNvSpPr>
            <a:spLocks noGrp="1"/>
          </p:cNvSpPr>
          <p:nvPr>
            <p:ph type="sldNum" sz="quarter" idx="12"/>
          </p:nvPr>
        </p:nvSpPr>
        <p:spPr/>
        <p:txBody>
          <a:bodyPr/>
          <a:lstStyle/>
          <a:p>
            <a:fld id="{CA65B852-3DE5-485D-BCBF-5E1FE106298C}"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327082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495800"/>
          </a:xfrm>
        </p:spPr>
        <p:txBody>
          <a:bodyPr>
            <a:normAutofit/>
          </a:bodyPr>
          <a:lstStyle/>
          <a:p>
            <a:pPr marL="0" lvl="0" indent="0">
              <a:spcBef>
                <a:spcPts val="0"/>
              </a:spcBef>
              <a:buNone/>
            </a:pPr>
            <a:r>
              <a:rPr lang="en-US" sz="2800" dirty="0">
                <a:solidFill>
                  <a:prstClr val="black"/>
                </a:solidFill>
              </a:rPr>
              <a:t>Leaves the choice school mid-year and enrolls in the public school?</a:t>
            </a:r>
          </a:p>
          <a:p>
            <a:pPr marL="685800" lvl="0" indent="-228600">
              <a:spcBef>
                <a:spcPts val="0"/>
              </a:spcBef>
              <a:buFont typeface="Wingdings" pitchFamily="2" charset="2"/>
              <a:buChar char="§"/>
            </a:pPr>
            <a:r>
              <a:rPr lang="en-US" sz="2400" dirty="0">
                <a:solidFill>
                  <a:prstClr val="black"/>
                </a:solidFill>
              </a:rPr>
              <a:t>Public school immediately requests records from choice school</a:t>
            </a:r>
          </a:p>
          <a:p>
            <a:pPr marL="457200" lvl="0" indent="228600">
              <a:spcBef>
                <a:spcPts val="0"/>
              </a:spcBef>
              <a:spcAft>
                <a:spcPts val="1200"/>
              </a:spcAft>
              <a:buFont typeface="Wingdings" pitchFamily="2" charset="2"/>
              <a:buChar char="§"/>
            </a:pPr>
            <a:r>
              <a:rPr lang="en-US" sz="2400" dirty="0">
                <a:solidFill>
                  <a:prstClr val="black"/>
                </a:solidFill>
              </a:rPr>
              <a:t>Convene CCC and develop an IEP</a:t>
            </a:r>
          </a:p>
          <a:p>
            <a:pPr marL="0" lvl="0" indent="0">
              <a:spcBef>
                <a:spcPts val="0"/>
              </a:spcBef>
              <a:buNone/>
            </a:pPr>
            <a:r>
              <a:rPr lang="en-US" sz="2800" dirty="0">
                <a:solidFill>
                  <a:prstClr val="black"/>
                </a:solidFill>
              </a:rPr>
              <a:t>Revokes consent to the choice school providing special ed services?</a:t>
            </a:r>
          </a:p>
          <a:p>
            <a:pPr marL="457200" lvl="0" indent="228600">
              <a:spcBef>
                <a:spcPts val="0"/>
              </a:spcBef>
              <a:buFont typeface="Wingdings" pitchFamily="2" charset="2"/>
              <a:buChar char="§"/>
            </a:pPr>
            <a:r>
              <a:rPr lang="en-US" sz="2400" dirty="0">
                <a:solidFill>
                  <a:prstClr val="black"/>
                </a:solidFill>
              </a:rPr>
              <a:t>Choice school immediately notifies public school</a:t>
            </a:r>
          </a:p>
          <a:p>
            <a:pPr marL="685800" lvl="0" indent="-228600">
              <a:spcBef>
                <a:spcPts val="0"/>
              </a:spcBef>
              <a:buFont typeface="Wingdings" pitchFamily="2" charset="2"/>
              <a:buChar char="§"/>
            </a:pPr>
            <a:r>
              <a:rPr lang="en-US" sz="2400" dirty="0">
                <a:solidFill>
                  <a:prstClr val="black"/>
                </a:solidFill>
              </a:rPr>
              <a:t>Public school convenes CCC and develops ISP within ten instructional days of notice</a:t>
            </a:r>
            <a:endParaRPr lang="en-US" dirty="0">
              <a:solidFill>
                <a:prstClr val="black"/>
              </a:solidFill>
            </a:endParaRPr>
          </a:p>
          <a:p>
            <a:pPr marL="0" indent="0">
              <a:buNone/>
            </a:pPr>
            <a:endParaRPr lang="en-US" dirty="0"/>
          </a:p>
        </p:txBody>
      </p:sp>
      <p:sp>
        <p:nvSpPr>
          <p:cNvPr id="4" name="Title 1"/>
          <p:cNvSpPr>
            <a:spLocks noGrp="1"/>
          </p:cNvSpPr>
          <p:nvPr>
            <p:ph type="title"/>
          </p:nvPr>
        </p:nvSpPr>
        <p:spPr>
          <a:ln w="38100">
            <a:solidFill>
              <a:srgbClr val="92D050"/>
            </a:solidFill>
          </a:ln>
        </p:spPr>
        <p:style>
          <a:lnRef idx="2">
            <a:schemeClr val="accent3"/>
          </a:lnRef>
          <a:fillRef idx="1">
            <a:schemeClr val="lt1"/>
          </a:fillRef>
          <a:effectRef idx="0">
            <a:schemeClr val="accent3"/>
          </a:effectRef>
          <a:fontRef idx="minor">
            <a:schemeClr val="dk1"/>
          </a:fontRef>
        </p:style>
        <p:txBody>
          <a:bodyPr>
            <a:normAutofit fontScale="90000"/>
          </a:bodyPr>
          <a:lstStyle/>
          <a:p>
            <a:pPr>
              <a:spcAft>
                <a:spcPts val="1200"/>
              </a:spcAft>
            </a:pPr>
            <a:r>
              <a:rPr lang="en-US" sz="3600" b="1" dirty="0"/>
              <a:t>What happens if a student receiving special </a:t>
            </a:r>
            <a:r>
              <a:rPr lang="en-US" sz="3600" b="1" dirty="0" smtClean="0"/>
              <a:t>ed </a:t>
            </a:r>
            <a:r>
              <a:rPr lang="en-US" sz="3600" b="1" dirty="0"/>
              <a:t>services from the choice school . . .</a:t>
            </a:r>
          </a:p>
        </p:txBody>
      </p:sp>
      <p:sp>
        <p:nvSpPr>
          <p:cNvPr id="2" name="Slide Number Placeholder 1"/>
          <p:cNvSpPr>
            <a:spLocks noGrp="1"/>
          </p:cNvSpPr>
          <p:nvPr>
            <p:ph type="sldNum" sz="quarter" idx="12"/>
          </p:nvPr>
        </p:nvSpPr>
        <p:spPr/>
        <p:txBody>
          <a:bodyPr/>
          <a:lstStyle/>
          <a:p>
            <a:fld id="{CA65B852-3DE5-485D-BCBF-5E1FE106298C}"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35718505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297363"/>
          </a:xfrm>
        </p:spPr>
        <p:txBody>
          <a:bodyPr>
            <a:normAutofit/>
          </a:bodyPr>
          <a:lstStyle/>
          <a:p>
            <a:pPr marL="0" lvl="0" indent="0">
              <a:spcBef>
                <a:spcPts val="0"/>
              </a:spcBef>
              <a:spcAft>
                <a:spcPts val="600"/>
              </a:spcAft>
              <a:buNone/>
            </a:pPr>
            <a:r>
              <a:rPr lang="en-US" sz="2800" b="1" dirty="0">
                <a:solidFill>
                  <a:prstClr val="black"/>
                </a:solidFill>
              </a:rPr>
              <a:t>Who counts the choice scholarship students with disabilities?</a:t>
            </a:r>
          </a:p>
          <a:p>
            <a:pPr marL="0" lvl="0" indent="0">
              <a:spcBef>
                <a:spcPts val="0"/>
              </a:spcBef>
              <a:spcAft>
                <a:spcPts val="600"/>
              </a:spcAft>
              <a:buNone/>
            </a:pPr>
            <a:endParaRPr lang="en-US" sz="2800" dirty="0">
              <a:solidFill>
                <a:prstClr val="black"/>
              </a:solidFill>
            </a:endParaRPr>
          </a:p>
          <a:p>
            <a:pPr marL="0" lvl="0" indent="0">
              <a:spcBef>
                <a:spcPts val="0"/>
              </a:spcBef>
              <a:spcAft>
                <a:spcPts val="600"/>
              </a:spcAft>
              <a:buNone/>
            </a:pPr>
            <a:r>
              <a:rPr lang="en-US" sz="2800" dirty="0">
                <a:solidFill>
                  <a:prstClr val="black"/>
                </a:solidFill>
              </a:rPr>
              <a:t>The school providing special education services to the student on count day counts the student.</a:t>
            </a:r>
          </a:p>
          <a:p>
            <a:pPr marL="0" indent="0">
              <a:buNone/>
            </a:pPr>
            <a:endParaRPr lang="en-US" dirty="0"/>
          </a:p>
        </p:txBody>
      </p:sp>
      <p:sp>
        <p:nvSpPr>
          <p:cNvPr id="4" name="Title 1"/>
          <p:cNvSpPr>
            <a:spLocks noGrp="1"/>
          </p:cNvSpPr>
          <p:nvPr>
            <p:ph type="title"/>
          </p:nvPr>
        </p:nvSpPr>
        <p:spPr>
          <a:ln w="38100">
            <a:solidFill>
              <a:srgbClr val="92D050"/>
            </a:solidFill>
          </a:ln>
        </p:spPr>
        <p:style>
          <a:lnRef idx="2">
            <a:schemeClr val="accent3"/>
          </a:lnRef>
          <a:fillRef idx="1">
            <a:schemeClr val="lt1"/>
          </a:fillRef>
          <a:effectRef idx="0">
            <a:schemeClr val="accent3"/>
          </a:effectRef>
          <a:fontRef idx="minor">
            <a:schemeClr val="dk1"/>
          </a:fontRef>
        </p:style>
        <p:txBody>
          <a:bodyPr>
            <a:normAutofit/>
          </a:bodyPr>
          <a:lstStyle/>
          <a:p>
            <a:pPr>
              <a:spcAft>
                <a:spcPts val="600"/>
              </a:spcAft>
            </a:pPr>
            <a:r>
              <a:rPr lang="en-US" sz="3600" b="1" dirty="0"/>
              <a:t>APC and Choice Scholarship Students</a:t>
            </a:r>
          </a:p>
        </p:txBody>
      </p:sp>
      <p:sp>
        <p:nvSpPr>
          <p:cNvPr id="2" name="Slide Number Placeholder 1"/>
          <p:cNvSpPr>
            <a:spLocks noGrp="1"/>
          </p:cNvSpPr>
          <p:nvPr>
            <p:ph type="sldNum" sz="quarter" idx="12"/>
          </p:nvPr>
        </p:nvSpPr>
        <p:spPr/>
        <p:txBody>
          <a:bodyPr/>
          <a:lstStyle/>
          <a:p>
            <a:fld id="{CA65B852-3DE5-485D-BCBF-5E1FE106298C}"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3237536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a:bodyPr>
          <a:lstStyle/>
          <a:p>
            <a:pPr marL="0" indent="0">
              <a:buNone/>
              <a:defRPr/>
            </a:pPr>
            <a:r>
              <a:rPr lang="en-US" sz="3600" dirty="0" smtClean="0"/>
              <a:t>Special </a:t>
            </a:r>
            <a:r>
              <a:rPr lang="en-US" sz="3600" dirty="0"/>
              <a:t>Education data collections </a:t>
            </a:r>
            <a:r>
              <a:rPr lang="en-US" sz="3600" dirty="0" smtClean="0"/>
              <a:t>include:</a:t>
            </a:r>
            <a:br>
              <a:rPr lang="en-US" sz="3600" dirty="0" smtClean="0"/>
            </a:br>
            <a:endParaRPr lang="en-US" sz="3600" dirty="0" smtClean="0"/>
          </a:p>
          <a:p>
            <a:pPr>
              <a:defRPr/>
            </a:pPr>
            <a:r>
              <a:rPr lang="en-US" sz="3600" b="1" dirty="0" smtClean="0"/>
              <a:t>DOE-SE</a:t>
            </a:r>
            <a:r>
              <a:rPr lang="en-US" sz="3600" dirty="0" smtClean="0"/>
              <a:t> </a:t>
            </a:r>
            <a:r>
              <a:rPr lang="en-US" sz="3600" dirty="0"/>
              <a:t>(Dec 1 and April 1 child </a:t>
            </a:r>
            <a:r>
              <a:rPr lang="en-US" sz="3600" dirty="0" smtClean="0"/>
              <a:t>count)</a:t>
            </a:r>
          </a:p>
          <a:p>
            <a:pPr>
              <a:defRPr/>
            </a:pPr>
            <a:r>
              <a:rPr lang="en-US" sz="3600" b="1" dirty="0" smtClean="0"/>
              <a:t>DOE-EV</a:t>
            </a:r>
            <a:r>
              <a:rPr lang="en-US" sz="3600" dirty="0" smtClean="0"/>
              <a:t> </a:t>
            </a:r>
            <a:r>
              <a:rPr lang="en-US" sz="3600" dirty="0"/>
              <a:t>(Evaluations and First Steps transitions) </a:t>
            </a:r>
            <a:endParaRPr lang="en-US" sz="3600" dirty="0" smtClean="0"/>
          </a:p>
          <a:p>
            <a:pPr>
              <a:defRPr/>
            </a:pPr>
            <a:r>
              <a:rPr lang="en-US" sz="3600" b="1" dirty="0" smtClean="0"/>
              <a:t>DOE-TR</a:t>
            </a:r>
            <a:r>
              <a:rPr lang="en-US" sz="3600" dirty="0" smtClean="0"/>
              <a:t> </a:t>
            </a:r>
            <a:r>
              <a:rPr lang="en-US" sz="3600" dirty="0"/>
              <a:t>(</a:t>
            </a:r>
            <a:r>
              <a:rPr lang="en-US" sz="3600" dirty="0" smtClean="0"/>
              <a:t>Termination </a:t>
            </a:r>
            <a:r>
              <a:rPr lang="en-US" sz="3600" dirty="0"/>
              <a:t>– dropout and graduation) </a:t>
            </a:r>
            <a:endParaRPr lang="en-US" sz="3600" dirty="0" smtClean="0"/>
          </a:p>
          <a:p>
            <a:pPr marL="114300" indent="-114300">
              <a:defRPr/>
            </a:pPr>
            <a:endParaRPr lang="en-US" dirty="0"/>
          </a:p>
          <a:p>
            <a:endParaRPr lang="en-US"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6</a:t>
            </a:fld>
            <a:endParaRPr lang="en-US" dirty="0"/>
          </a:p>
        </p:txBody>
      </p:sp>
      <p:sp>
        <p:nvSpPr>
          <p:cNvPr id="5" name="Title 1"/>
          <p:cNvSpPr>
            <a:spLocks noGrp="1"/>
          </p:cNvSpPr>
          <p:nvPr>
            <p:ph type="title"/>
          </p:nvPr>
        </p:nvSpPr>
        <p:spPr>
          <a:ln w="38100">
            <a:solidFill>
              <a:srgbClr val="92D050"/>
            </a:solidFill>
          </a:ln>
        </p:spPr>
        <p:txBody>
          <a:bodyPr>
            <a:normAutofit/>
          </a:bodyPr>
          <a:lstStyle/>
          <a:p>
            <a:r>
              <a:rPr lang="en-US" b="1" dirty="0" smtClean="0"/>
              <a:t>Data Collection</a:t>
            </a:r>
            <a:endParaRPr lang="en-US" b="1" dirty="0"/>
          </a:p>
        </p:txBody>
      </p:sp>
    </p:spTree>
    <p:extLst>
      <p:ext uri="{BB962C8B-B14F-4D97-AF65-F5344CB8AC3E}">
        <p14:creationId xmlns:p14="http://schemas.microsoft.com/office/powerpoint/2010/main" val="35189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648200"/>
          </a:xfrm>
        </p:spPr>
        <p:txBody>
          <a:bodyPr>
            <a:normAutofit/>
          </a:bodyPr>
          <a:lstStyle/>
          <a:p>
            <a:pPr marL="0" lvl="0" indent="0">
              <a:spcBef>
                <a:spcPts val="0"/>
              </a:spcBef>
              <a:spcAft>
                <a:spcPts val="1800"/>
              </a:spcAft>
              <a:buNone/>
            </a:pPr>
            <a:r>
              <a:rPr lang="en-US" sz="2400" b="1" dirty="0">
                <a:solidFill>
                  <a:prstClr val="black"/>
                </a:solidFill>
              </a:rPr>
              <a:t>What is the obligation to choice scholarship students in determining how the public school will expend its proportionate share of federal special education funds?</a:t>
            </a:r>
            <a:endParaRPr lang="en-US" sz="2400" dirty="0">
              <a:solidFill>
                <a:prstClr val="black"/>
              </a:solidFill>
            </a:endParaRPr>
          </a:p>
          <a:p>
            <a:pPr marL="0" lvl="0" indent="0">
              <a:spcBef>
                <a:spcPts val="0"/>
              </a:spcBef>
              <a:buNone/>
            </a:pPr>
            <a:r>
              <a:rPr lang="en-US" sz="2400" i="1" dirty="0">
                <a:solidFill>
                  <a:prstClr val="black"/>
                </a:solidFill>
              </a:rPr>
              <a:t>The public school must consider all parentally placed nonpublic school students with disabilities, </a:t>
            </a:r>
            <a:r>
              <a:rPr lang="en-US" sz="2400" i="1" u="sng" dirty="0">
                <a:solidFill>
                  <a:prstClr val="black"/>
                </a:solidFill>
              </a:rPr>
              <a:t>including those who have selected the choice school as the special education provider</a:t>
            </a:r>
            <a:r>
              <a:rPr lang="en-US" sz="2400" i="1" dirty="0">
                <a:solidFill>
                  <a:prstClr val="black"/>
                </a:solidFill>
              </a:rPr>
              <a:t>, when determining how it will spend its proportionate share of federal special education funds.  The school may choose to spend all, part, or none of its proportionate share of federal funds on choice scholarship students who receive special education services from the choice school.</a:t>
            </a:r>
            <a:endParaRPr lang="en-US" i="1" dirty="0">
              <a:solidFill>
                <a:prstClr val="black"/>
              </a:solidFill>
            </a:endParaRPr>
          </a:p>
          <a:p>
            <a:pPr marL="0" indent="0">
              <a:buNone/>
            </a:pPr>
            <a:endParaRPr lang="en-US" dirty="0"/>
          </a:p>
        </p:txBody>
      </p:sp>
      <p:sp>
        <p:nvSpPr>
          <p:cNvPr id="4" name="Title 1"/>
          <p:cNvSpPr>
            <a:spLocks noGrp="1"/>
          </p:cNvSpPr>
          <p:nvPr>
            <p:ph type="title"/>
          </p:nvPr>
        </p:nvSpPr>
        <p:spPr>
          <a:ln w="38100">
            <a:solidFill>
              <a:srgbClr val="92D050"/>
            </a:solidFill>
          </a:ln>
        </p:spPr>
        <p:style>
          <a:lnRef idx="2">
            <a:schemeClr val="accent3"/>
          </a:lnRef>
          <a:fillRef idx="1">
            <a:schemeClr val="lt1"/>
          </a:fillRef>
          <a:effectRef idx="0">
            <a:schemeClr val="accent3"/>
          </a:effectRef>
          <a:fontRef idx="minor">
            <a:schemeClr val="dk1"/>
          </a:fontRef>
        </p:style>
        <p:txBody>
          <a:bodyPr>
            <a:noAutofit/>
          </a:bodyPr>
          <a:lstStyle/>
          <a:p>
            <a:pPr lvl="0">
              <a:spcBef>
                <a:spcPts val="0"/>
              </a:spcBef>
              <a:spcAft>
                <a:spcPts val="1800"/>
              </a:spcAft>
            </a:pPr>
            <a:r>
              <a:rPr lang="en-US" sz="3600" b="1" dirty="0">
                <a:solidFill>
                  <a:prstClr val="black"/>
                </a:solidFill>
              </a:rPr>
              <a:t>Proportionate Share and Choice Scholarship Students</a:t>
            </a:r>
          </a:p>
        </p:txBody>
      </p:sp>
      <p:sp>
        <p:nvSpPr>
          <p:cNvPr id="2" name="Slide Number Placeholder 1"/>
          <p:cNvSpPr>
            <a:spLocks noGrp="1"/>
          </p:cNvSpPr>
          <p:nvPr>
            <p:ph type="sldNum" sz="quarter" idx="12"/>
          </p:nvPr>
        </p:nvSpPr>
        <p:spPr/>
        <p:txBody>
          <a:bodyPr/>
          <a:lstStyle/>
          <a:p>
            <a:fld id="{CA65B852-3DE5-485D-BCBF-5E1FE106298C}"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0351368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096962"/>
          </a:xfrm>
          <a:ln w="38100">
            <a:solidFill>
              <a:srgbClr val="92D050"/>
            </a:solidFill>
          </a:ln>
        </p:spPr>
        <p:txBody>
          <a:bodyPr>
            <a:noAutofit/>
          </a:bodyPr>
          <a:lstStyle/>
          <a:p>
            <a:r>
              <a:rPr lang="en-US" sz="3600" b="1" dirty="0">
                <a:solidFill>
                  <a:prstClr val="black"/>
                </a:solidFill>
              </a:rPr>
              <a:t>Private Secure Residential Facilities</a:t>
            </a:r>
            <a:br>
              <a:rPr lang="en-US" sz="3600" b="1" dirty="0">
                <a:solidFill>
                  <a:prstClr val="black"/>
                </a:solidFill>
              </a:rPr>
            </a:br>
            <a:r>
              <a:rPr lang="en-US" sz="3600" b="1" dirty="0">
                <a:solidFill>
                  <a:prstClr val="black"/>
                </a:solidFill>
              </a:rPr>
              <a:t>Billing the School Corporation</a:t>
            </a:r>
            <a:endParaRPr lang="en-US" sz="3600" b="1" dirty="0"/>
          </a:p>
        </p:txBody>
      </p:sp>
      <p:sp>
        <p:nvSpPr>
          <p:cNvPr id="3" name="Content Placeholder 2"/>
          <p:cNvSpPr>
            <a:spLocks noGrp="1"/>
          </p:cNvSpPr>
          <p:nvPr>
            <p:ph idx="1"/>
          </p:nvPr>
        </p:nvSpPr>
        <p:spPr>
          <a:xfrm>
            <a:off x="457200" y="1981199"/>
            <a:ext cx="8229600" cy="3810001"/>
          </a:xfrm>
        </p:spPr>
        <p:txBody>
          <a:bodyPr>
            <a:normAutofit/>
          </a:bodyPr>
          <a:lstStyle/>
          <a:p>
            <a:pPr>
              <a:spcAft>
                <a:spcPts val="1800"/>
              </a:spcAft>
            </a:pPr>
            <a:r>
              <a:rPr lang="en-US" sz="2800" dirty="0">
                <a:solidFill>
                  <a:prstClr val="black"/>
                </a:solidFill>
              </a:rPr>
              <a:t>DCS licensed “private secure” facilities</a:t>
            </a:r>
          </a:p>
          <a:p>
            <a:pPr>
              <a:spcAft>
                <a:spcPts val="1800"/>
              </a:spcAft>
            </a:pPr>
            <a:r>
              <a:rPr lang="en-US" sz="2800" dirty="0">
                <a:solidFill>
                  <a:prstClr val="black"/>
                </a:solidFill>
              </a:rPr>
              <a:t>Facility chooses to provide educational services </a:t>
            </a:r>
          </a:p>
          <a:p>
            <a:pPr>
              <a:spcAft>
                <a:spcPts val="1800"/>
              </a:spcAft>
            </a:pPr>
            <a:r>
              <a:rPr lang="en-US" sz="2800" dirty="0">
                <a:solidFill>
                  <a:prstClr val="black"/>
                </a:solidFill>
              </a:rPr>
              <a:t>Written notice to the school corporation the student attended at time of admission in order to bill</a:t>
            </a:r>
          </a:p>
          <a:p>
            <a:pPr>
              <a:spcAft>
                <a:spcPts val="1200"/>
              </a:spcAft>
            </a:pPr>
            <a:r>
              <a:rPr lang="en-US" sz="2800" dirty="0">
                <a:solidFill>
                  <a:prstClr val="black"/>
                </a:solidFill>
              </a:rPr>
              <a:t>“Per diem” based on ADM and APC (if applicable)</a:t>
            </a:r>
          </a:p>
          <a:p>
            <a:pPr marL="0" indent="0">
              <a:spcAft>
                <a:spcPts val="600"/>
              </a:spcAft>
              <a:buNone/>
            </a:pPr>
            <a:endParaRPr lang="en-US"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207509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096962"/>
          </a:xfrm>
          <a:ln w="38100">
            <a:solidFill>
              <a:srgbClr val="92D050"/>
            </a:solidFill>
          </a:ln>
        </p:spPr>
        <p:txBody>
          <a:bodyPr>
            <a:noAutofit/>
          </a:bodyPr>
          <a:lstStyle/>
          <a:p>
            <a:r>
              <a:rPr lang="en-US" sz="3600" b="1" dirty="0">
                <a:solidFill>
                  <a:prstClr val="black"/>
                </a:solidFill>
              </a:rPr>
              <a:t>Private Secure Residential Facilities</a:t>
            </a:r>
            <a:br>
              <a:rPr lang="en-US" sz="3600" b="1" dirty="0">
                <a:solidFill>
                  <a:prstClr val="black"/>
                </a:solidFill>
              </a:rPr>
            </a:br>
            <a:r>
              <a:rPr lang="en-US" sz="3600" b="1" dirty="0">
                <a:solidFill>
                  <a:prstClr val="black"/>
                </a:solidFill>
              </a:rPr>
              <a:t>Billing the School Corporation</a:t>
            </a:r>
            <a:endParaRPr lang="en-US" sz="3600" b="1" dirty="0"/>
          </a:p>
        </p:txBody>
      </p:sp>
      <p:sp>
        <p:nvSpPr>
          <p:cNvPr id="3" name="Content Placeholder 2"/>
          <p:cNvSpPr>
            <a:spLocks noGrp="1"/>
          </p:cNvSpPr>
          <p:nvPr>
            <p:ph idx="1"/>
          </p:nvPr>
        </p:nvSpPr>
        <p:spPr>
          <a:xfrm>
            <a:off x="457200" y="1600201"/>
            <a:ext cx="8229600" cy="4648200"/>
          </a:xfrm>
        </p:spPr>
        <p:txBody>
          <a:bodyPr>
            <a:normAutofit/>
          </a:bodyPr>
          <a:lstStyle/>
          <a:p>
            <a:pPr marL="0" lvl="0" indent="0">
              <a:spcBef>
                <a:spcPts val="0"/>
              </a:spcBef>
              <a:spcAft>
                <a:spcPts val="1200"/>
              </a:spcAft>
              <a:buNone/>
            </a:pPr>
            <a:r>
              <a:rPr lang="en-US" sz="2800" dirty="0">
                <a:solidFill>
                  <a:prstClr val="black"/>
                </a:solidFill>
              </a:rPr>
              <a:t>Public School’s responsibilities</a:t>
            </a:r>
          </a:p>
          <a:p>
            <a:pPr marL="457200" lvl="0" indent="0">
              <a:spcBef>
                <a:spcPts val="0"/>
              </a:spcBef>
              <a:spcAft>
                <a:spcPts val="600"/>
              </a:spcAft>
              <a:buFont typeface="Wingdings" pitchFamily="2" charset="2"/>
              <a:buChar char="§"/>
            </a:pPr>
            <a:r>
              <a:rPr lang="en-US" sz="2800" dirty="0">
                <a:solidFill>
                  <a:prstClr val="black"/>
                </a:solidFill>
              </a:rPr>
              <a:t>	Consult with facility within 5 business days of 	receiving written notice</a:t>
            </a:r>
          </a:p>
          <a:p>
            <a:pPr marL="457200" lvl="0" indent="0">
              <a:spcBef>
                <a:spcPts val="0"/>
              </a:spcBef>
              <a:spcAft>
                <a:spcPts val="600"/>
              </a:spcAft>
              <a:buFont typeface="Wingdings" pitchFamily="2" charset="2"/>
              <a:buChar char="§"/>
            </a:pPr>
            <a:r>
              <a:rPr lang="en-US" sz="2800" dirty="0">
                <a:solidFill>
                  <a:prstClr val="black"/>
                </a:solidFill>
              </a:rPr>
              <a:t>	Provide relevant educational information</a:t>
            </a:r>
          </a:p>
          <a:p>
            <a:pPr marL="457200" lvl="0" indent="0">
              <a:spcBef>
                <a:spcPts val="0"/>
              </a:spcBef>
              <a:spcAft>
                <a:spcPts val="600"/>
              </a:spcAft>
              <a:buFont typeface="Wingdings" pitchFamily="2" charset="2"/>
              <a:buChar char="§"/>
            </a:pPr>
            <a:r>
              <a:rPr lang="en-US" sz="2800" dirty="0">
                <a:solidFill>
                  <a:prstClr val="black"/>
                </a:solidFill>
              </a:rPr>
              <a:t>	Convene the CCC to revise IEP as needed</a:t>
            </a:r>
          </a:p>
          <a:p>
            <a:pPr marL="457200" lvl="0" indent="0">
              <a:spcBef>
                <a:spcPts val="0"/>
              </a:spcBef>
              <a:spcAft>
                <a:spcPts val="600"/>
              </a:spcAft>
              <a:buFont typeface="Wingdings" pitchFamily="2" charset="2"/>
              <a:buChar char="§"/>
            </a:pPr>
            <a:r>
              <a:rPr lang="en-US" sz="2800" dirty="0">
                <a:solidFill>
                  <a:prstClr val="black"/>
                </a:solidFill>
              </a:rPr>
              <a:t>	Include student in ADM and APC counts</a:t>
            </a:r>
          </a:p>
          <a:p>
            <a:pPr marL="457200" lvl="0" indent="0">
              <a:spcBef>
                <a:spcPts val="0"/>
              </a:spcBef>
              <a:spcAft>
                <a:spcPts val="600"/>
              </a:spcAft>
              <a:buFont typeface="Wingdings" pitchFamily="2" charset="2"/>
              <a:buChar char="§"/>
            </a:pPr>
            <a:r>
              <a:rPr lang="en-US" sz="2800" dirty="0">
                <a:solidFill>
                  <a:prstClr val="black"/>
                </a:solidFill>
              </a:rPr>
              <a:t>	Report attendance</a:t>
            </a:r>
          </a:p>
          <a:p>
            <a:pPr marL="457200" lvl="0" indent="0">
              <a:spcBef>
                <a:spcPts val="0"/>
              </a:spcBef>
              <a:spcAft>
                <a:spcPts val="600"/>
              </a:spcAft>
              <a:buFont typeface="Wingdings" pitchFamily="2" charset="2"/>
              <a:buChar char="§"/>
            </a:pPr>
            <a:r>
              <a:rPr lang="en-US" sz="2800" dirty="0">
                <a:solidFill>
                  <a:prstClr val="black"/>
                </a:solidFill>
              </a:rPr>
              <a:t>	Consult on transition back to public school</a:t>
            </a:r>
          </a:p>
          <a:p>
            <a:pPr marL="457200" lvl="0" indent="0">
              <a:spcBef>
                <a:spcPts val="0"/>
              </a:spcBef>
              <a:buFont typeface="Wingdings" pitchFamily="2" charset="2"/>
              <a:buChar char="§"/>
            </a:pPr>
            <a:r>
              <a:rPr lang="en-US" sz="2800" dirty="0">
                <a:solidFill>
                  <a:prstClr val="black"/>
                </a:solidFill>
              </a:rPr>
              <a:t>	Pay facility invoices within 60 days</a:t>
            </a:r>
            <a:endParaRPr lang="en-US"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38952127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096962"/>
          </a:xfrm>
          <a:ln w="38100">
            <a:solidFill>
              <a:srgbClr val="92D050"/>
            </a:solidFill>
          </a:ln>
        </p:spPr>
        <p:txBody>
          <a:bodyPr>
            <a:noAutofit/>
          </a:bodyPr>
          <a:lstStyle/>
          <a:p>
            <a:r>
              <a:rPr lang="en-US" sz="3600" b="1" dirty="0">
                <a:solidFill>
                  <a:prstClr val="black"/>
                </a:solidFill>
              </a:rPr>
              <a:t>Private Secure Residential Facilities</a:t>
            </a:r>
            <a:br>
              <a:rPr lang="en-US" sz="3600" b="1" dirty="0">
                <a:solidFill>
                  <a:prstClr val="black"/>
                </a:solidFill>
              </a:rPr>
            </a:br>
            <a:r>
              <a:rPr lang="en-US" sz="3600" b="1" dirty="0">
                <a:solidFill>
                  <a:prstClr val="black"/>
                </a:solidFill>
              </a:rPr>
              <a:t>Billing the School Corporation</a:t>
            </a:r>
            <a:endParaRPr lang="en-US" sz="3600" b="1" dirty="0"/>
          </a:p>
        </p:txBody>
      </p:sp>
      <p:sp>
        <p:nvSpPr>
          <p:cNvPr id="3" name="Content Placeholder 2"/>
          <p:cNvSpPr>
            <a:spLocks noGrp="1"/>
          </p:cNvSpPr>
          <p:nvPr>
            <p:ph idx="1"/>
          </p:nvPr>
        </p:nvSpPr>
        <p:spPr>
          <a:xfrm>
            <a:off x="457200" y="1676401"/>
            <a:ext cx="8229600" cy="4648200"/>
          </a:xfrm>
        </p:spPr>
        <p:txBody>
          <a:bodyPr>
            <a:normAutofit/>
          </a:bodyPr>
          <a:lstStyle/>
          <a:p>
            <a:pPr marL="0" lvl="0" indent="0">
              <a:spcBef>
                <a:spcPts val="0"/>
              </a:spcBef>
              <a:spcAft>
                <a:spcPts val="1200"/>
              </a:spcAft>
              <a:buNone/>
            </a:pPr>
            <a:r>
              <a:rPr lang="en-US" sz="2800" dirty="0">
                <a:solidFill>
                  <a:prstClr val="black"/>
                </a:solidFill>
              </a:rPr>
              <a:t>Facility’s responsibilities</a:t>
            </a:r>
          </a:p>
          <a:p>
            <a:pPr marL="914400" lvl="0" indent="-457200">
              <a:spcBef>
                <a:spcPts val="0"/>
              </a:spcBef>
              <a:buFont typeface="Wingdings" pitchFamily="2" charset="2"/>
              <a:buChar char="§"/>
            </a:pPr>
            <a:r>
              <a:rPr lang="en-US" sz="2800" dirty="0">
                <a:solidFill>
                  <a:prstClr val="black"/>
                </a:solidFill>
              </a:rPr>
              <a:t>Immediately provide education services comparable to student’s school services</a:t>
            </a:r>
          </a:p>
          <a:p>
            <a:pPr marL="914400" lvl="0" indent="-457200">
              <a:spcBef>
                <a:spcPts val="0"/>
              </a:spcBef>
              <a:buFont typeface="Wingdings" pitchFamily="2" charset="2"/>
              <a:buChar char="§"/>
            </a:pPr>
            <a:r>
              <a:rPr lang="en-US" sz="2800" dirty="0">
                <a:solidFill>
                  <a:prstClr val="black"/>
                </a:solidFill>
              </a:rPr>
              <a:t>Provide written notice to public school within 5 business days of admission</a:t>
            </a:r>
          </a:p>
          <a:p>
            <a:pPr marL="457200" lvl="0" indent="457200">
              <a:spcBef>
                <a:spcPts val="0"/>
              </a:spcBef>
              <a:buFont typeface="Wingdings" pitchFamily="2" charset="2"/>
              <a:buChar char="§"/>
            </a:pPr>
            <a:r>
              <a:rPr lang="en-US" sz="2800" dirty="0">
                <a:solidFill>
                  <a:prstClr val="black"/>
                </a:solidFill>
              </a:rPr>
              <a:t>Implement the IEP as written</a:t>
            </a:r>
          </a:p>
          <a:p>
            <a:pPr marL="457200" lvl="0" indent="457200">
              <a:spcBef>
                <a:spcPts val="0"/>
              </a:spcBef>
              <a:buFont typeface="Wingdings" pitchFamily="2" charset="2"/>
              <a:buChar char="§"/>
            </a:pPr>
            <a:r>
              <a:rPr lang="en-US" sz="2800" dirty="0">
                <a:solidFill>
                  <a:prstClr val="black"/>
                </a:solidFill>
              </a:rPr>
              <a:t>Provide progress reports to parent and school</a:t>
            </a:r>
          </a:p>
          <a:p>
            <a:pPr marL="914400" lvl="0" indent="-457200">
              <a:spcBef>
                <a:spcPts val="0"/>
              </a:spcBef>
              <a:buFont typeface="Wingdings" pitchFamily="2" charset="2"/>
              <a:buChar char="§"/>
            </a:pPr>
            <a:r>
              <a:rPr lang="en-US" sz="2800" dirty="0">
                <a:solidFill>
                  <a:prstClr val="black"/>
                </a:solidFill>
              </a:rPr>
              <a:t>Request CCC meeting if modifications to IEP needed</a:t>
            </a:r>
          </a:p>
          <a:p>
            <a:pPr marL="914400" lvl="0" indent="-457200">
              <a:spcBef>
                <a:spcPts val="0"/>
              </a:spcBef>
              <a:buFont typeface="Wingdings" pitchFamily="2" charset="2"/>
              <a:buChar char="§"/>
            </a:pPr>
            <a:r>
              <a:rPr lang="en-US" sz="2800" dirty="0">
                <a:solidFill>
                  <a:prstClr val="black"/>
                </a:solidFill>
              </a:rPr>
              <a:t>Report student attendance to public school</a:t>
            </a:r>
            <a:r>
              <a:rPr lang="en-US" sz="1800" dirty="0">
                <a:solidFill>
                  <a:prstClr val="black"/>
                </a:solidFill>
              </a:rPr>
              <a:t>	</a:t>
            </a:r>
          </a:p>
          <a:p>
            <a:pPr marL="0" indent="0">
              <a:spcAft>
                <a:spcPts val="600"/>
              </a:spcAft>
              <a:buNone/>
            </a:pPr>
            <a:endParaRPr lang="en-US"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42431418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73162"/>
          </a:xfrm>
          <a:ln w="38100">
            <a:solidFill>
              <a:srgbClr val="92D050"/>
            </a:solidFill>
          </a:ln>
        </p:spPr>
        <p:txBody>
          <a:bodyPr>
            <a:noAutofit/>
          </a:bodyPr>
          <a:lstStyle/>
          <a:p>
            <a:r>
              <a:rPr lang="en-US" sz="3600" b="1" dirty="0">
                <a:solidFill>
                  <a:prstClr val="black"/>
                </a:solidFill>
              </a:rPr>
              <a:t>Private Secure Residential Facilities</a:t>
            </a:r>
            <a:br>
              <a:rPr lang="en-US" sz="3600" b="1" dirty="0">
                <a:solidFill>
                  <a:prstClr val="black"/>
                </a:solidFill>
              </a:rPr>
            </a:br>
            <a:r>
              <a:rPr lang="en-US" sz="3600" b="1" dirty="0">
                <a:solidFill>
                  <a:prstClr val="black"/>
                </a:solidFill>
              </a:rPr>
              <a:t>Billing the School Corporation</a:t>
            </a:r>
            <a:endParaRPr lang="en-US" sz="3600" b="1" dirty="0"/>
          </a:p>
        </p:txBody>
      </p:sp>
      <p:sp>
        <p:nvSpPr>
          <p:cNvPr id="3" name="Content Placeholder 2"/>
          <p:cNvSpPr>
            <a:spLocks noGrp="1"/>
          </p:cNvSpPr>
          <p:nvPr>
            <p:ph idx="1"/>
          </p:nvPr>
        </p:nvSpPr>
        <p:spPr>
          <a:xfrm>
            <a:off x="457200" y="1600201"/>
            <a:ext cx="8229600" cy="4724400"/>
          </a:xfrm>
        </p:spPr>
        <p:txBody>
          <a:bodyPr>
            <a:normAutofit/>
          </a:bodyPr>
          <a:lstStyle/>
          <a:p>
            <a:pPr marL="0" lvl="0" indent="0">
              <a:spcBef>
                <a:spcPts val="0"/>
              </a:spcBef>
              <a:spcAft>
                <a:spcPts val="1200"/>
              </a:spcAft>
              <a:buNone/>
            </a:pPr>
            <a:r>
              <a:rPr lang="en-US" sz="2800" dirty="0">
                <a:solidFill>
                  <a:prstClr val="black"/>
                </a:solidFill>
              </a:rPr>
              <a:t>Facility’s responsibilities  (continued)</a:t>
            </a:r>
          </a:p>
          <a:p>
            <a:pPr marL="914400" lvl="0" indent="-457200">
              <a:spcBef>
                <a:spcPts val="0"/>
              </a:spcBef>
              <a:buFont typeface="Wingdings" pitchFamily="2" charset="2"/>
              <a:buChar char="§"/>
            </a:pPr>
            <a:r>
              <a:rPr lang="en-US" sz="2800" dirty="0">
                <a:solidFill>
                  <a:prstClr val="black"/>
                </a:solidFill>
              </a:rPr>
              <a:t>Ensure services provided by appropriately licensed staff</a:t>
            </a:r>
          </a:p>
          <a:p>
            <a:pPr marL="914400" lvl="0" indent="-457200">
              <a:spcBef>
                <a:spcPts val="0"/>
              </a:spcBef>
              <a:buFont typeface="Wingdings" pitchFamily="2" charset="2"/>
              <a:buChar char="§"/>
            </a:pPr>
            <a:r>
              <a:rPr lang="en-US" sz="2800" dirty="0">
                <a:solidFill>
                  <a:prstClr val="black"/>
                </a:solidFill>
              </a:rPr>
              <a:t>Consult with public school prior to student’s discharge</a:t>
            </a:r>
          </a:p>
          <a:p>
            <a:pPr marL="914400" lvl="0" indent="-457200">
              <a:spcBef>
                <a:spcPts val="0"/>
              </a:spcBef>
              <a:buFont typeface="Wingdings" pitchFamily="2" charset="2"/>
              <a:buChar char="§"/>
            </a:pPr>
            <a:r>
              <a:rPr lang="en-US" sz="2800" dirty="0">
                <a:solidFill>
                  <a:prstClr val="black"/>
                </a:solidFill>
              </a:rPr>
              <a:t>Provide educational records to public school upon request</a:t>
            </a:r>
          </a:p>
          <a:p>
            <a:pPr marL="914400" lvl="0" indent="-457200">
              <a:spcBef>
                <a:spcPts val="0"/>
              </a:spcBef>
              <a:buNone/>
            </a:pPr>
            <a:endParaRPr lang="en-US" sz="2800" dirty="0">
              <a:solidFill>
                <a:prstClr val="black"/>
              </a:solidFill>
            </a:endParaRPr>
          </a:p>
          <a:p>
            <a:pPr marL="0" lvl="0" indent="0">
              <a:spcBef>
                <a:spcPts val="0"/>
              </a:spcBef>
              <a:buNone/>
            </a:pPr>
            <a:r>
              <a:rPr lang="en-US" sz="2800" dirty="0">
                <a:solidFill>
                  <a:prstClr val="black"/>
                </a:solidFill>
              </a:rPr>
              <a:t>Key point: 	Student remains a public school student 		</a:t>
            </a:r>
            <a:r>
              <a:rPr lang="en-US" sz="2800" dirty="0" smtClean="0">
                <a:solidFill>
                  <a:prstClr val="black"/>
                </a:solidFill>
              </a:rPr>
              <a:t>during </a:t>
            </a:r>
            <a:r>
              <a:rPr lang="en-US" sz="2800" dirty="0">
                <a:solidFill>
                  <a:prstClr val="black"/>
                </a:solidFill>
              </a:rPr>
              <a:t>admission to facility</a:t>
            </a:r>
            <a:endParaRPr lang="en-US"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42193144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Office of Special Education has mandate for the provision of general supervision</a:t>
            </a:r>
            <a:br>
              <a:rPr lang="en-US" dirty="0" smtClean="0"/>
            </a:br>
            <a:endParaRPr lang="en-US" dirty="0" smtClean="0"/>
          </a:p>
          <a:p>
            <a:r>
              <a:rPr lang="en-US" dirty="0" smtClean="0"/>
              <a:t>There are a number of areas that the U.S. Department of Education identifies as general supervision components</a:t>
            </a:r>
            <a:endParaRPr lang="en-US" dirty="0"/>
          </a:p>
        </p:txBody>
      </p:sp>
      <p:sp>
        <p:nvSpPr>
          <p:cNvPr id="4"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a:t>IDOE General </a:t>
            </a:r>
            <a:r>
              <a:rPr lang="en-US" b="1" dirty="0" smtClean="0"/>
              <a:t>Supervision</a:t>
            </a:r>
            <a:endParaRPr lang="en-US" b="1"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65</a:t>
            </a:fld>
            <a:endParaRPr lang="en-US" dirty="0"/>
          </a:p>
        </p:txBody>
      </p:sp>
    </p:spTree>
    <p:extLst>
      <p:ext uri="{BB962C8B-B14F-4D97-AF65-F5344CB8AC3E}">
        <p14:creationId xmlns:p14="http://schemas.microsoft.com/office/powerpoint/2010/main" val="2799133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2" descr="PPP_CSHAP_CLP_Interlocking_Puzzle2_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3760" y="95250"/>
            <a:ext cx="299487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descr="PPP_CSHAP_CLP_Interlocking_Puzzle2_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95250"/>
            <a:ext cx="3124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PPP_CSHAP_CLP_Interlocking_Puzzle2_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4475" y="2051050"/>
            <a:ext cx="2992438"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descr="PPP_CSHAP_CLP_Interlocking_Puzzle2_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2068513"/>
            <a:ext cx="330676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6" descr="PPP_CSHAP_CLP_Interlocking_Puzzle2_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0" y="4038600"/>
            <a:ext cx="33655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7" descr="PPP_CSHAP_CLP_Interlocking_Puzzle2_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7113" y="4049713"/>
            <a:ext cx="3065462"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8" descr="PPP_CSHAP_CLP_Interlocking_Puzzle2_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83275" y="1981200"/>
            <a:ext cx="31083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9" descr="PPP_CSHAP_CLP_Interlocking_Puzzle2_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8013" y="4049713"/>
            <a:ext cx="315118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10"/>
          <p:cNvSpPr txBox="1">
            <a:spLocks noChangeArrowheads="1"/>
          </p:cNvSpPr>
          <p:nvPr/>
        </p:nvSpPr>
        <p:spPr bwMode="auto">
          <a:xfrm>
            <a:off x="4343400" y="685800"/>
            <a:ext cx="17192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dirty="0"/>
              <a:t>State Performance Plan</a:t>
            </a:r>
          </a:p>
        </p:txBody>
      </p:sp>
      <p:sp>
        <p:nvSpPr>
          <p:cNvPr id="12302" name="Text Box 11"/>
          <p:cNvSpPr txBox="1">
            <a:spLocks noChangeArrowheads="1"/>
          </p:cNvSpPr>
          <p:nvPr/>
        </p:nvSpPr>
        <p:spPr bwMode="auto">
          <a:xfrm>
            <a:off x="6477000" y="609600"/>
            <a:ext cx="1905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Policies, Procedures, and Effective Implementation</a:t>
            </a:r>
          </a:p>
        </p:txBody>
      </p:sp>
      <p:sp>
        <p:nvSpPr>
          <p:cNvPr id="12303" name="Text Box 12"/>
          <p:cNvSpPr txBox="1">
            <a:spLocks noChangeArrowheads="1"/>
          </p:cNvSpPr>
          <p:nvPr/>
        </p:nvSpPr>
        <p:spPr bwMode="auto">
          <a:xfrm>
            <a:off x="6475413" y="2678113"/>
            <a:ext cx="15732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Data on Processes and Results</a:t>
            </a:r>
          </a:p>
        </p:txBody>
      </p:sp>
      <p:sp>
        <p:nvSpPr>
          <p:cNvPr id="12304" name="Text Box 13"/>
          <p:cNvSpPr txBox="1">
            <a:spLocks noChangeArrowheads="1"/>
          </p:cNvSpPr>
          <p:nvPr/>
        </p:nvSpPr>
        <p:spPr bwMode="auto">
          <a:xfrm>
            <a:off x="6172200" y="4495800"/>
            <a:ext cx="18097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dirty="0"/>
              <a:t>Targeted Technical Assistance &amp; Professional Development</a:t>
            </a:r>
          </a:p>
        </p:txBody>
      </p:sp>
      <p:sp>
        <p:nvSpPr>
          <p:cNvPr id="12305" name="Text Box 14"/>
          <p:cNvSpPr txBox="1">
            <a:spLocks noChangeArrowheads="1"/>
          </p:cNvSpPr>
          <p:nvPr/>
        </p:nvSpPr>
        <p:spPr bwMode="auto">
          <a:xfrm>
            <a:off x="4191000" y="4659313"/>
            <a:ext cx="14954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Effective Dispute Resolution</a:t>
            </a:r>
          </a:p>
        </p:txBody>
      </p:sp>
      <p:sp>
        <p:nvSpPr>
          <p:cNvPr id="12306" name="Text Box 15"/>
          <p:cNvSpPr txBox="1">
            <a:spLocks noChangeArrowheads="1"/>
          </p:cNvSpPr>
          <p:nvPr/>
        </p:nvSpPr>
        <p:spPr bwMode="auto">
          <a:xfrm>
            <a:off x="1828800" y="2665413"/>
            <a:ext cx="18891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Integrated Monitoring Activities</a:t>
            </a:r>
          </a:p>
        </p:txBody>
      </p:sp>
      <p:sp>
        <p:nvSpPr>
          <p:cNvPr id="12307" name="Text Box 16"/>
          <p:cNvSpPr txBox="1">
            <a:spLocks noChangeArrowheads="1"/>
          </p:cNvSpPr>
          <p:nvPr/>
        </p:nvSpPr>
        <p:spPr bwMode="auto">
          <a:xfrm>
            <a:off x="1600200" y="4572000"/>
            <a:ext cx="20462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dirty="0"/>
              <a:t>Improvement, Correction, Incentives &amp; Sanctions</a:t>
            </a:r>
          </a:p>
        </p:txBody>
      </p:sp>
      <p:sp>
        <p:nvSpPr>
          <p:cNvPr id="12310" name="Text Box 19"/>
          <p:cNvSpPr txBox="1">
            <a:spLocks noChangeArrowheads="1"/>
          </p:cNvSpPr>
          <p:nvPr/>
        </p:nvSpPr>
        <p:spPr bwMode="auto">
          <a:xfrm>
            <a:off x="4038600" y="2819400"/>
            <a:ext cx="1876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dirty="0"/>
              <a:t>Fiscal Management</a:t>
            </a:r>
          </a:p>
        </p:txBody>
      </p:sp>
      <p:sp>
        <p:nvSpPr>
          <p:cNvPr id="24" name="Text Box 10"/>
          <p:cNvSpPr txBox="1">
            <a:spLocks noChangeArrowheads="1"/>
          </p:cNvSpPr>
          <p:nvPr/>
        </p:nvSpPr>
        <p:spPr bwMode="auto">
          <a:xfrm>
            <a:off x="589756" y="235605"/>
            <a:ext cx="297735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600" b="1" dirty="0" smtClean="0"/>
              <a:t>General Supervision Components</a:t>
            </a:r>
            <a:endParaRPr lang="en-US" altLang="en-US" sz="3600" b="1" dirty="0"/>
          </a:p>
        </p:txBody>
      </p:sp>
    </p:spTree>
    <p:extLst>
      <p:ext uri="{BB962C8B-B14F-4D97-AF65-F5344CB8AC3E}">
        <p14:creationId xmlns:p14="http://schemas.microsoft.com/office/powerpoint/2010/main" val="1084896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r>
              <a:rPr lang="en-US" dirty="0" smtClean="0"/>
              <a:t>The State </a:t>
            </a:r>
            <a:r>
              <a:rPr lang="en-US" dirty="0"/>
              <a:t>M</a:t>
            </a:r>
            <a:r>
              <a:rPr lang="en-US" dirty="0" smtClean="0"/>
              <a:t>ust </a:t>
            </a:r>
            <a:r>
              <a:rPr lang="en-US" dirty="0"/>
              <a:t>S</a:t>
            </a:r>
            <a:r>
              <a:rPr lang="en-US" dirty="0" smtClean="0"/>
              <a:t>ubmit a State Performance Plan </a:t>
            </a:r>
          </a:p>
          <a:p>
            <a:r>
              <a:rPr lang="en-US" dirty="0" smtClean="0"/>
              <a:t>State must set performance targets for 17 federal  ‘Indicators’ </a:t>
            </a:r>
          </a:p>
          <a:p>
            <a:r>
              <a:rPr lang="en-US" dirty="0" smtClean="0"/>
              <a:t>Performance is submitted to OSEP through the Annual </a:t>
            </a:r>
            <a:r>
              <a:rPr lang="en-US" dirty="0"/>
              <a:t>Performance Report</a:t>
            </a:r>
          </a:p>
          <a:p>
            <a:pPr marL="0" indent="0">
              <a:buNone/>
            </a:pPr>
            <a:endParaRPr lang="en-US" dirty="0" smtClean="0"/>
          </a:p>
          <a:p>
            <a:pPr marL="0" indent="0">
              <a:buNone/>
            </a:pPr>
            <a:r>
              <a:rPr lang="en-US" dirty="0"/>
              <a:t>        </a:t>
            </a:r>
          </a:p>
        </p:txBody>
      </p:sp>
      <p:sp>
        <p:nvSpPr>
          <p:cNvPr id="4" name="Slide Number Placeholder 3"/>
          <p:cNvSpPr>
            <a:spLocks noGrp="1"/>
          </p:cNvSpPr>
          <p:nvPr>
            <p:ph type="sldNum" sz="quarter" idx="12"/>
          </p:nvPr>
        </p:nvSpPr>
        <p:spPr/>
        <p:txBody>
          <a:bodyPr/>
          <a:lstStyle/>
          <a:p>
            <a:fld id="{2396CBC4-E932-4403-B9BF-6045532637A1}" type="slidenum">
              <a:rPr lang="en-US" smtClean="0"/>
              <a:pPr/>
              <a:t>67</a:t>
            </a:fld>
            <a:endParaRPr lang="en-US" dirty="0"/>
          </a:p>
        </p:txBody>
      </p:sp>
      <p:sp>
        <p:nvSpPr>
          <p:cNvPr id="5" name="Title 1"/>
          <p:cNvSpPr txBox="1">
            <a:spLocks noGrp="1"/>
          </p:cNvSpPr>
          <p:nvPr>
            <p:ph type="title"/>
          </p:nvPr>
        </p:nvSpPr>
        <p:spPr>
          <a:xfrm>
            <a:off x="457200" y="304800"/>
            <a:ext cx="8229600" cy="944562"/>
          </a:xfrm>
          <a:prstGeom prst="rect">
            <a:avLst/>
          </a:prstGeom>
          <a:ln w="38100">
            <a:solidFill>
              <a:srgbClr val="92D050"/>
            </a:solidFill>
          </a:ln>
        </p:spPr>
        <p:txBody>
          <a:bodyPr vert="horz" lIns="91440" tIns="45720" rIns="91440" bIns="45720" rtlCol="0" anchor="ctr">
            <a:normAutofit/>
          </a:bodyPr>
          <a:lstStyle/>
          <a:p>
            <a:r>
              <a:rPr lang="en-US" b="1" dirty="0" smtClean="0"/>
              <a:t>Monitoring</a:t>
            </a:r>
            <a:endParaRPr lang="en-US" b="1" dirty="0"/>
          </a:p>
        </p:txBody>
      </p:sp>
    </p:spTree>
    <p:extLst>
      <p:ext uri="{BB962C8B-B14F-4D97-AF65-F5344CB8AC3E}">
        <p14:creationId xmlns:p14="http://schemas.microsoft.com/office/powerpoint/2010/main" val="1031632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pPr marL="457200" lvl="1" indent="0">
              <a:buNone/>
            </a:pPr>
            <a:r>
              <a:rPr lang="en-US" sz="3200" dirty="0" smtClean="0"/>
              <a:t>Examples of monitoring activities</a:t>
            </a:r>
          </a:p>
          <a:p>
            <a:pPr lvl="1">
              <a:buFont typeface="Arial" panose="020B0604020202020204" pitchFamily="34" charset="0"/>
              <a:buChar char="•"/>
            </a:pPr>
            <a:r>
              <a:rPr lang="en-US" sz="3200" dirty="0" smtClean="0"/>
              <a:t>On-site Visits</a:t>
            </a:r>
          </a:p>
          <a:p>
            <a:pPr lvl="1">
              <a:buFont typeface="Arial" panose="020B0604020202020204" pitchFamily="34" charset="0"/>
              <a:buChar char="•"/>
            </a:pPr>
            <a:r>
              <a:rPr lang="en-US" sz="3200" dirty="0" smtClean="0"/>
              <a:t>Self Assessments/Root Cause </a:t>
            </a:r>
            <a:r>
              <a:rPr lang="en-US" sz="3200" dirty="0"/>
              <a:t>A</a:t>
            </a:r>
            <a:r>
              <a:rPr lang="en-US" sz="3200" dirty="0" smtClean="0"/>
              <a:t>nalysis</a:t>
            </a:r>
          </a:p>
          <a:p>
            <a:pPr lvl="1">
              <a:buFont typeface="Arial" panose="020B0604020202020204" pitchFamily="34" charset="0"/>
              <a:buChar char="•"/>
            </a:pPr>
            <a:r>
              <a:rPr lang="en-US" sz="3200" dirty="0" smtClean="0"/>
              <a:t>File Reviews</a:t>
            </a:r>
          </a:p>
          <a:p>
            <a:pPr lvl="1">
              <a:buFont typeface="Arial" panose="020B0604020202020204" pitchFamily="34" charset="0"/>
              <a:buChar char="•"/>
            </a:pPr>
            <a:r>
              <a:rPr lang="en-US" sz="3200" dirty="0" smtClean="0"/>
              <a:t>Desk Audits/Data Reviews</a:t>
            </a:r>
          </a:p>
          <a:p>
            <a:pPr lvl="1">
              <a:buFont typeface="Arial" panose="020B0604020202020204" pitchFamily="34" charset="0"/>
              <a:buChar char="•"/>
            </a:pPr>
            <a:r>
              <a:rPr lang="en-US" sz="3200" dirty="0" smtClean="0"/>
              <a:t>Complaints/Due Process Hearings</a:t>
            </a:r>
          </a:p>
          <a:p>
            <a:pPr lvl="1">
              <a:buFont typeface="Arial" panose="020B0604020202020204" pitchFamily="34" charset="0"/>
              <a:buChar char="•"/>
            </a:pPr>
            <a:r>
              <a:rPr lang="en-US" sz="3200" dirty="0" smtClean="0"/>
              <a:t>Corrective Action Plans</a:t>
            </a:r>
          </a:p>
          <a:p>
            <a:pPr lvl="1"/>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68</a:t>
            </a:fld>
            <a:endParaRPr lang="en-US" dirty="0"/>
          </a:p>
        </p:txBody>
      </p:sp>
      <p:sp>
        <p:nvSpPr>
          <p:cNvPr id="5" name="Title 1"/>
          <p:cNvSpPr txBox="1">
            <a:spLocks/>
          </p:cNvSpPr>
          <p:nvPr/>
        </p:nvSpPr>
        <p:spPr>
          <a:xfrm>
            <a:off x="457200" y="274638"/>
            <a:ext cx="8229600" cy="944562"/>
          </a:xfrm>
          <a:prstGeom prst="rect">
            <a:avLst/>
          </a:prstGeom>
          <a:ln w="38100">
            <a:solidFill>
              <a:srgbClr val="92D050"/>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Monitoring</a:t>
            </a:r>
            <a:endParaRPr lang="en-US" b="1" dirty="0"/>
          </a:p>
        </p:txBody>
      </p:sp>
    </p:spTree>
    <p:extLst>
      <p:ext uri="{BB962C8B-B14F-4D97-AF65-F5344CB8AC3E}">
        <p14:creationId xmlns:p14="http://schemas.microsoft.com/office/powerpoint/2010/main" val="1321311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US" b="1" dirty="0" smtClean="0"/>
              <a:t>Monitoring</a:t>
            </a:r>
            <a:endParaRPr lang="en-US" b="1" dirty="0"/>
          </a:p>
        </p:txBody>
      </p:sp>
      <p:sp>
        <p:nvSpPr>
          <p:cNvPr id="3" name="Content Placeholder 2"/>
          <p:cNvSpPr>
            <a:spLocks noGrp="1"/>
          </p:cNvSpPr>
          <p:nvPr>
            <p:ph idx="1"/>
          </p:nvPr>
        </p:nvSpPr>
        <p:spPr>
          <a:xfrm>
            <a:off x="457200" y="1600200"/>
            <a:ext cx="8382000" cy="4525963"/>
          </a:xfrm>
        </p:spPr>
        <p:txBody>
          <a:bodyPr/>
          <a:lstStyle/>
          <a:p>
            <a:r>
              <a:rPr lang="en-US" dirty="0" smtClean="0"/>
              <a:t>Schools are on a rotation basis for some of the indicators.</a:t>
            </a:r>
          </a:p>
          <a:p>
            <a:pPr lvl="1"/>
            <a:r>
              <a:rPr lang="en-US" dirty="0" smtClean="0"/>
              <a:t>Schools are put into one of three buckets for Indicators 11-12-13 and fiscal audits</a:t>
            </a:r>
            <a:br>
              <a:rPr lang="en-US" dirty="0" smtClean="0"/>
            </a:br>
            <a:endParaRPr lang="en-US" dirty="0" smtClean="0"/>
          </a:p>
          <a:p>
            <a:r>
              <a:rPr lang="en-US" dirty="0" smtClean="0"/>
              <a:t>Rotation list is available at </a:t>
            </a:r>
            <a:r>
              <a:rPr lang="en-US" b="1" dirty="0">
                <a:solidFill>
                  <a:schemeClr val="tx2">
                    <a:lumMod val="60000"/>
                    <a:lumOff val="40000"/>
                  </a:schemeClr>
                </a:solidFill>
              </a:rPr>
              <a:t>http://www.doe.in.gov/specialed/monitoring</a:t>
            </a:r>
            <a:endParaRPr lang="en-US" b="1" dirty="0" smtClean="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2396CBC4-E932-4403-B9BF-6045532637A1}" type="slidenum">
              <a:rPr lang="en-US" smtClean="0"/>
              <a:pPr/>
              <a:t>69</a:t>
            </a:fld>
            <a:endParaRPr lang="en-US" dirty="0"/>
          </a:p>
        </p:txBody>
      </p:sp>
    </p:spTree>
    <p:extLst>
      <p:ext uri="{BB962C8B-B14F-4D97-AF65-F5344CB8AC3E}">
        <p14:creationId xmlns:p14="http://schemas.microsoft.com/office/powerpoint/2010/main" val="6567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lnSpcReduction="10000"/>
          </a:bodyPr>
          <a:lstStyle/>
          <a:p>
            <a:pPr>
              <a:spcAft>
                <a:spcPts val="1200"/>
              </a:spcAft>
              <a:buNone/>
            </a:pPr>
            <a:r>
              <a:rPr lang="en-US" dirty="0" smtClean="0"/>
              <a:t>State special education grant (“APC funding”)</a:t>
            </a:r>
          </a:p>
          <a:p>
            <a:pPr>
              <a:spcAft>
                <a:spcPts val="600"/>
              </a:spcAft>
            </a:pPr>
            <a:r>
              <a:rPr lang="en-US" dirty="0" smtClean="0"/>
              <a:t>Based on the December 1 child count (DOE-SE)</a:t>
            </a:r>
          </a:p>
          <a:p>
            <a:r>
              <a:rPr lang="en-US" dirty="0" smtClean="0"/>
              <a:t>Three levels based on exceptionality area</a:t>
            </a:r>
          </a:p>
          <a:p>
            <a:pPr lvl="1"/>
            <a:r>
              <a:rPr lang="en-US" sz="3200" dirty="0" smtClean="0"/>
              <a:t>Level 1: $ 8,350</a:t>
            </a:r>
          </a:p>
          <a:p>
            <a:pPr lvl="1"/>
            <a:r>
              <a:rPr lang="en-US" sz="3200" dirty="0" smtClean="0"/>
              <a:t>Level 2: $ 2,265</a:t>
            </a:r>
          </a:p>
          <a:p>
            <a:pPr lvl="1">
              <a:spcAft>
                <a:spcPts val="1200"/>
              </a:spcAft>
            </a:pPr>
            <a:r>
              <a:rPr lang="en-US" sz="3200" dirty="0" smtClean="0"/>
              <a:t>Level 3: $    533</a:t>
            </a:r>
          </a:p>
          <a:p>
            <a:pPr>
              <a:spcAft>
                <a:spcPts val="1200"/>
              </a:spcAft>
            </a:pPr>
            <a:r>
              <a:rPr lang="en-US" dirty="0" smtClean="0"/>
              <a:t>Preschool:  Flat rate per student ($2,750)</a:t>
            </a:r>
          </a:p>
          <a:p>
            <a:pPr marL="0" indent="0">
              <a:spcAft>
                <a:spcPts val="1200"/>
              </a:spcAft>
              <a:buNone/>
            </a:pPr>
            <a:endParaRPr lang="en-US" sz="2800" dirty="0" smtClean="0"/>
          </a:p>
          <a:p>
            <a:endParaRPr lang="en-US" sz="2800" dirty="0" smtClean="0"/>
          </a:p>
          <a:p>
            <a:pPr>
              <a:buNone/>
            </a:pPr>
            <a:endParaRPr lang="en-US" dirty="0" smtClean="0"/>
          </a:p>
          <a:p>
            <a:pPr>
              <a:buNone/>
            </a:pPr>
            <a:endParaRPr lang="en-US" dirty="0"/>
          </a:p>
        </p:txBody>
      </p:sp>
      <p:sp>
        <p:nvSpPr>
          <p:cNvPr id="4" name="Title 3"/>
          <p:cNvSpPr>
            <a:spLocks noGrp="1"/>
          </p:cNvSpPr>
          <p:nvPr>
            <p:ph type="title"/>
          </p:nvPr>
        </p:nvSpPr>
        <p:spPr>
          <a:xfrm>
            <a:off x="457200" y="274638"/>
            <a:ext cx="8229600" cy="792162"/>
          </a:xfrm>
          <a:ln w="38100">
            <a:solidFill>
              <a:srgbClr val="92D050"/>
            </a:solidFill>
          </a:ln>
        </p:spPr>
        <p:txBody>
          <a:bodyPr>
            <a:normAutofit/>
          </a:bodyPr>
          <a:lstStyle/>
          <a:p>
            <a:r>
              <a:rPr lang="en-US" sz="4000" b="1" dirty="0" smtClean="0"/>
              <a:t>State Special Education Funding</a:t>
            </a:r>
            <a:endParaRPr lang="en-US" sz="4000" b="1"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7</a:t>
            </a:fld>
            <a:endParaRPr lang="en-US" dirty="0"/>
          </a:p>
        </p:txBody>
      </p:sp>
    </p:spTree>
    <p:extLst>
      <p:ext uri="{BB962C8B-B14F-4D97-AF65-F5344CB8AC3E}">
        <p14:creationId xmlns:p14="http://schemas.microsoft.com/office/powerpoint/2010/main" val="20900853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82859519"/>
              </p:ext>
            </p:extLst>
          </p:nvPr>
        </p:nvGraphicFramePr>
        <p:xfrm>
          <a:off x="457200" y="228600"/>
          <a:ext cx="8305800" cy="3632200"/>
        </p:xfrm>
        <a:graphic>
          <a:graphicData uri="http://schemas.openxmlformats.org/drawingml/2006/table">
            <a:tbl>
              <a:tblPr firstRow="1" bandRow="1">
                <a:tableStyleId>{5C22544A-7EE6-4342-B048-85BDC9FD1C3A}</a:tableStyleId>
              </a:tblPr>
              <a:tblGrid>
                <a:gridCol w="4152900"/>
                <a:gridCol w="4152900"/>
              </a:tblGrid>
              <a:tr h="396240">
                <a:tc>
                  <a:txBody>
                    <a:bodyPr/>
                    <a:lstStyle/>
                    <a:p>
                      <a:pPr algn="ctr"/>
                      <a:r>
                        <a:rPr lang="en-US" dirty="0" smtClean="0"/>
                        <a:t>SUMMER</a:t>
                      </a:r>
                      <a:endParaRPr lang="en-US" dirty="0"/>
                    </a:p>
                  </a:txBody>
                  <a:tcPr/>
                </a:tc>
                <a:tc>
                  <a:txBody>
                    <a:bodyPr/>
                    <a:lstStyle/>
                    <a:p>
                      <a:pPr algn="ctr"/>
                      <a:r>
                        <a:rPr lang="en-US" dirty="0" smtClean="0"/>
                        <a:t>FALL</a:t>
                      </a:r>
                      <a:endParaRPr lang="en-US" dirty="0"/>
                    </a:p>
                  </a:txBody>
                  <a:tcPr/>
                </a:tc>
              </a:tr>
              <a:tr h="370840">
                <a:tc>
                  <a:txBody>
                    <a:bodyPr/>
                    <a:lstStyle/>
                    <a:p>
                      <a:pPr lvl="0"/>
                      <a:r>
                        <a:rPr lang="en-US" dirty="0" smtClean="0"/>
                        <a:t>APR Started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 Indicators</a:t>
                      </a:r>
                    </a:p>
                    <a:p>
                      <a:pPr lvl="1"/>
                      <a:r>
                        <a:rPr lang="en-US" dirty="0" smtClean="0"/>
                        <a:t>Data Collection</a:t>
                      </a:r>
                    </a:p>
                    <a:p>
                      <a:pPr lvl="1"/>
                      <a:r>
                        <a:rPr lang="en-US" dirty="0" smtClean="0"/>
                        <a:t>Data Analyzed</a:t>
                      </a:r>
                    </a:p>
                    <a:p>
                      <a:pPr lvl="1"/>
                      <a:endParaRPr lang="en-US" sz="1000" dirty="0" smtClean="0"/>
                    </a:p>
                    <a:p>
                      <a:pPr lvl="0"/>
                      <a:r>
                        <a:rPr lang="en-US" dirty="0" smtClean="0"/>
                        <a:t>‘Determinations’ Made</a:t>
                      </a:r>
                    </a:p>
                    <a:p>
                      <a:pPr lvl="1"/>
                      <a:r>
                        <a:rPr lang="en-US" dirty="0" smtClean="0"/>
                        <a:t>Letter Sent to LEAs</a:t>
                      </a:r>
                    </a:p>
                    <a:p>
                      <a:pPr lvl="1"/>
                      <a:r>
                        <a:rPr lang="en-US" dirty="0" smtClean="0"/>
                        <a:t>Findings From Previous Fall </a:t>
                      </a:r>
                    </a:p>
                    <a:p>
                      <a:pPr lvl="1"/>
                      <a:r>
                        <a:rPr lang="en-US" dirty="0" smtClean="0"/>
                        <a:t>Posted on DOE Website</a:t>
                      </a:r>
                    </a:p>
                    <a:p>
                      <a:pPr lvl="1"/>
                      <a:endParaRPr lang="en-US" sz="1000" dirty="0" smtClean="0"/>
                    </a:p>
                    <a:p>
                      <a:pPr lvl="0"/>
                      <a:r>
                        <a:rPr lang="en-US" dirty="0" smtClean="0"/>
                        <a:t>Technical Assistance/Training</a:t>
                      </a:r>
                      <a:endParaRPr lang="en-US" dirty="0"/>
                    </a:p>
                  </a:txBody>
                  <a:tcPr/>
                </a:tc>
                <a:tc>
                  <a:txBody>
                    <a:bodyPr/>
                    <a:lstStyle/>
                    <a:p>
                      <a:r>
                        <a:rPr lang="en-US" dirty="0" smtClean="0"/>
                        <a:t>‘Findings’ Made</a:t>
                      </a:r>
                    </a:p>
                    <a:p>
                      <a:pPr lvl="1"/>
                      <a:r>
                        <a:rPr lang="en-US" dirty="0" smtClean="0"/>
                        <a:t>LEA Compliance</a:t>
                      </a:r>
                      <a:r>
                        <a:rPr lang="en-US" baseline="0" dirty="0" smtClean="0"/>
                        <a:t>  with Indicators</a:t>
                      </a:r>
                    </a:p>
                    <a:p>
                      <a:pPr lvl="1"/>
                      <a:r>
                        <a:rPr lang="en-US" dirty="0" smtClean="0"/>
                        <a:t>Letter Sent</a:t>
                      </a:r>
                      <a:r>
                        <a:rPr lang="en-US" baseline="0" dirty="0" smtClean="0"/>
                        <a:t> to LEAs</a:t>
                      </a:r>
                    </a:p>
                    <a:p>
                      <a:pPr lvl="1"/>
                      <a:r>
                        <a:rPr lang="en-US" baseline="0" dirty="0" smtClean="0"/>
                        <a:t>Posted on DOE Website</a:t>
                      </a:r>
                    </a:p>
                    <a:p>
                      <a:pPr lvl="1"/>
                      <a:r>
                        <a:rPr lang="en-US" baseline="0" dirty="0" smtClean="0"/>
                        <a:t>Year of Correction Begins</a:t>
                      </a:r>
                    </a:p>
                    <a:p>
                      <a:pPr lvl="1"/>
                      <a:endParaRPr lang="en-US" baseline="0" dirty="0" smtClean="0"/>
                    </a:p>
                    <a:p>
                      <a:pPr lvl="0"/>
                      <a:r>
                        <a:rPr lang="en-US" baseline="0" dirty="0" smtClean="0"/>
                        <a:t>APR Data Clarification Period</a:t>
                      </a:r>
                    </a:p>
                    <a:p>
                      <a:pPr lvl="0"/>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Technical Assistance/Training</a:t>
                      </a:r>
                    </a:p>
                    <a:p>
                      <a:pPr lvl="0"/>
                      <a:endParaRPr lang="en-US" baseline="0" dirty="0" smtClean="0"/>
                    </a:p>
                  </a:txBody>
                  <a:tcPr/>
                </a:tc>
              </a:tr>
              <a:tr h="370840">
                <a:tc>
                  <a:txBody>
                    <a:bodyPr/>
                    <a:lstStyle/>
                    <a:p>
                      <a:pPr lvl="0"/>
                      <a:endParaRPr lang="en-US" dirty="0"/>
                    </a:p>
                  </a:txBody>
                  <a:tcPr/>
                </a:tc>
                <a:tc>
                  <a:txBody>
                    <a:bodyPr/>
                    <a:lstStyle/>
                    <a:p>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15473458"/>
              </p:ext>
            </p:extLst>
          </p:nvPr>
        </p:nvGraphicFramePr>
        <p:xfrm>
          <a:off x="457200" y="3505200"/>
          <a:ext cx="8305800" cy="3048000"/>
        </p:xfrm>
        <a:graphic>
          <a:graphicData uri="http://schemas.openxmlformats.org/drawingml/2006/table">
            <a:tbl>
              <a:tblPr firstRow="1" bandRow="1">
                <a:tableStyleId>{5C22544A-7EE6-4342-B048-85BDC9FD1C3A}</a:tableStyleId>
              </a:tblPr>
              <a:tblGrid>
                <a:gridCol w="4152900"/>
                <a:gridCol w="4152900"/>
              </a:tblGrid>
              <a:tr h="426630">
                <a:tc>
                  <a:txBody>
                    <a:bodyPr/>
                    <a:lstStyle/>
                    <a:p>
                      <a:pPr algn="ctr"/>
                      <a:r>
                        <a:rPr lang="en-US" dirty="0" smtClean="0"/>
                        <a:t>WINTER</a:t>
                      </a:r>
                      <a:endParaRPr lang="en-US" dirty="0"/>
                    </a:p>
                  </a:txBody>
                  <a:tcPr/>
                </a:tc>
                <a:tc>
                  <a:txBody>
                    <a:bodyPr/>
                    <a:lstStyle/>
                    <a:p>
                      <a:pPr algn="ctr"/>
                      <a:r>
                        <a:rPr lang="en-US" dirty="0" smtClean="0"/>
                        <a:t>SPRING</a:t>
                      </a:r>
                      <a:endParaRPr lang="en-US" dirty="0"/>
                    </a:p>
                  </a:txBody>
                  <a:tcPr/>
                </a:tc>
              </a:tr>
              <a:tr h="2621370">
                <a:tc>
                  <a:txBody>
                    <a:bodyPr/>
                    <a:lstStyle/>
                    <a:p>
                      <a:r>
                        <a:rPr lang="en-US" dirty="0" smtClean="0"/>
                        <a:t>APR Submitted to OSEP</a:t>
                      </a:r>
                    </a:p>
                    <a:p>
                      <a:endParaRPr lang="en-US" dirty="0" smtClean="0"/>
                    </a:p>
                    <a:p>
                      <a:r>
                        <a:rPr lang="en-US" dirty="0" smtClean="0"/>
                        <a:t>Finding Specific TA/Training</a:t>
                      </a:r>
                    </a:p>
                    <a:p>
                      <a:pPr lvl="1"/>
                      <a:r>
                        <a:rPr lang="en-US" dirty="0" smtClean="0"/>
                        <a:t>LEA</a:t>
                      </a:r>
                      <a:r>
                        <a:rPr lang="en-US" baseline="0" dirty="0" smtClean="0"/>
                        <a:t> Complete Root Cause Analysis</a:t>
                      </a:r>
                    </a:p>
                    <a:p>
                      <a:pPr lvl="1"/>
                      <a:r>
                        <a:rPr lang="en-US" baseline="0" dirty="0" smtClean="0"/>
                        <a:t>LEA Develop/Implement Corrective Action Plan</a:t>
                      </a:r>
                    </a:p>
                    <a:p>
                      <a:pPr lvl="1"/>
                      <a:endParaRPr lang="en-US" baseline="0" dirty="0" smtClean="0"/>
                    </a:p>
                    <a:p>
                      <a:pPr lvl="0"/>
                      <a:r>
                        <a:rPr lang="en-US" baseline="0" dirty="0" smtClean="0"/>
                        <a:t>Technical Assistance Training</a:t>
                      </a:r>
                      <a:endParaRPr lang="en-US" dirty="0"/>
                    </a:p>
                  </a:txBody>
                  <a:tcPr/>
                </a:tc>
                <a:tc>
                  <a:txBody>
                    <a:bodyPr/>
                    <a:lstStyle/>
                    <a:p>
                      <a:r>
                        <a:rPr lang="en-US" dirty="0" smtClean="0"/>
                        <a:t>Continue</a:t>
                      </a:r>
                      <a:r>
                        <a:rPr lang="en-US" baseline="0" dirty="0" smtClean="0"/>
                        <a:t> Corrective Action Plan Implementation</a:t>
                      </a:r>
                    </a:p>
                    <a:p>
                      <a:endParaRPr lang="en-US" baseline="0" dirty="0" smtClean="0"/>
                    </a:p>
                    <a:p>
                      <a:r>
                        <a:rPr lang="en-US" baseline="0" dirty="0" smtClean="0"/>
                        <a:t>Finding Specific TA/Training</a:t>
                      </a:r>
                    </a:p>
                    <a:p>
                      <a:pPr lvl="1"/>
                      <a:r>
                        <a:rPr lang="en-US" baseline="0" dirty="0" smtClean="0"/>
                        <a:t>LEA Visits</a:t>
                      </a:r>
                    </a:p>
                    <a:p>
                      <a:pPr lvl="1"/>
                      <a:r>
                        <a:rPr lang="en-US" baseline="0" dirty="0" smtClean="0"/>
                        <a:t>Congregate Training</a:t>
                      </a:r>
                    </a:p>
                    <a:p>
                      <a:endParaRPr lang="en-US" baseline="0" dirty="0" smtClean="0"/>
                    </a:p>
                    <a:p>
                      <a:endParaRPr lang="en-US" dirty="0"/>
                    </a:p>
                  </a:txBody>
                  <a:tcPr/>
                </a:tc>
              </a:tr>
            </a:tbl>
          </a:graphicData>
        </a:graphic>
      </p:graphicFrame>
      <p:sp>
        <p:nvSpPr>
          <p:cNvPr id="8" name="TextBox 7"/>
          <p:cNvSpPr txBox="1"/>
          <p:nvPr/>
        </p:nvSpPr>
        <p:spPr>
          <a:xfrm>
            <a:off x="2743200" y="6160532"/>
            <a:ext cx="3657600" cy="369332"/>
          </a:xfrm>
          <a:prstGeom prst="rect">
            <a:avLst/>
          </a:prstGeom>
          <a:noFill/>
          <a:ln>
            <a:solidFill>
              <a:schemeClr val="accent1"/>
            </a:solidFill>
          </a:ln>
        </p:spPr>
        <p:txBody>
          <a:bodyPr wrap="square" rtlCol="0">
            <a:spAutoFit/>
          </a:bodyPr>
          <a:lstStyle/>
          <a:p>
            <a:r>
              <a:rPr lang="en-US" dirty="0" smtClean="0"/>
              <a:t>NOTE: LEA Submits Data Year Round</a:t>
            </a:r>
            <a:endParaRPr lang="en-US" dirty="0"/>
          </a:p>
        </p:txBody>
      </p:sp>
      <p:sp>
        <p:nvSpPr>
          <p:cNvPr id="2" name="Slide Number Placeholder 1"/>
          <p:cNvSpPr>
            <a:spLocks noGrp="1"/>
          </p:cNvSpPr>
          <p:nvPr>
            <p:ph type="sldNum" sz="quarter" idx="12"/>
          </p:nvPr>
        </p:nvSpPr>
        <p:spPr/>
        <p:txBody>
          <a:bodyPr/>
          <a:lstStyle/>
          <a:p>
            <a:fld id="{2396CBC4-E932-4403-B9BF-6045532637A1}" type="slidenum">
              <a:rPr lang="en-US" smtClean="0"/>
              <a:pPr/>
              <a:t>70</a:t>
            </a:fld>
            <a:endParaRPr lang="en-US" dirty="0"/>
          </a:p>
        </p:txBody>
      </p:sp>
    </p:spTree>
    <p:extLst>
      <p:ext uri="{BB962C8B-B14F-4D97-AF65-F5344CB8AC3E}">
        <p14:creationId xmlns:p14="http://schemas.microsoft.com/office/powerpoint/2010/main" val="210981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01000" cy="4724400"/>
          </a:xfrm>
        </p:spPr>
        <p:txBody>
          <a:bodyPr>
            <a:normAutofit/>
          </a:bodyPr>
          <a:lstStyle/>
          <a:p>
            <a:pPr>
              <a:spcAft>
                <a:spcPts val="1200"/>
              </a:spcAft>
              <a:buNone/>
            </a:pPr>
            <a:r>
              <a:rPr lang="en-US" dirty="0" smtClean="0"/>
              <a:t>Indicators:		4A – 4B – 9 -10</a:t>
            </a:r>
            <a:r>
              <a:rPr lang="en-US" dirty="0"/>
              <a:t>	</a:t>
            </a:r>
            <a:endParaRPr lang="en-US" dirty="0" smtClean="0"/>
          </a:p>
          <a:p>
            <a:pPr>
              <a:spcAft>
                <a:spcPts val="1200"/>
              </a:spcAft>
            </a:pPr>
            <a:r>
              <a:rPr lang="en-US" dirty="0" smtClean="0"/>
              <a:t>Every year</a:t>
            </a:r>
          </a:p>
          <a:p>
            <a:pPr>
              <a:spcAft>
                <a:spcPts val="1200"/>
              </a:spcAft>
            </a:pPr>
            <a:r>
              <a:rPr lang="en-US" dirty="0" smtClean="0"/>
              <a:t>Every school corporation and charter school</a:t>
            </a:r>
          </a:p>
          <a:p>
            <a:r>
              <a:rPr lang="en-US" dirty="0" smtClean="0"/>
              <a:t>“Disproportionality”</a:t>
            </a:r>
          </a:p>
          <a:p>
            <a:pPr marL="914400" indent="-338138">
              <a:buFont typeface="Courier New" pitchFamily="49" charset="0"/>
              <a:buChar char="o"/>
            </a:pPr>
            <a:r>
              <a:rPr lang="en-US" i="1" dirty="0" smtClean="0"/>
              <a:t>Significant Discrepancy  </a:t>
            </a:r>
            <a:r>
              <a:rPr lang="en-US" sz="2800" i="1" dirty="0" smtClean="0"/>
              <a:t>(4A -4B)</a:t>
            </a:r>
            <a:endParaRPr lang="en-US" i="1" dirty="0" smtClean="0"/>
          </a:p>
          <a:p>
            <a:pPr marL="914400" indent="-338138">
              <a:buFont typeface="Courier New" pitchFamily="49" charset="0"/>
              <a:buChar char="o"/>
            </a:pPr>
            <a:r>
              <a:rPr lang="en-US" i="1" dirty="0" smtClean="0"/>
              <a:t>Disproportionate Representation  </a:t>
            </a:r>
            <a:r>
              <a:rPr lang="en-US" sz="2800" i="1" dirty="0" smtClean="0"/>
              <a:t>(9-10)</a:t>
            </a:r>
            <a:endParaRPr lang="en-US" i="1" dirty="0" smtClean="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71</a:t>
            </a:fld>
            <a:endParaRPr lang="en-US" dirty="0">
              <a:solidFill>
                <a:prstClr val="black">
                  <a:tint val="75000"/>
                </a:prstClr>
              </a:solidFill>
            </a:endParaRPr>
          </a:p>
        </p:txBody>
      </p:sp>
      <p:sp>
        <p:nvSpPr>
          <p:cNvPr id="5" name="Title 1"/>
          <p:cNvSpPr txBox="1">
            <a:spLocks noGrp="1"/>
          </p:cNvSpPr>
          <p:nvPr>
            <p:ph type="title"/>
          </p:nvPr>
        </p:nvSpPr>
        <p:spPr>
          <a:xfrm>
            <a:off x="457200" y="274638"/>
            <a:ext cx="8229600" cy="715962"/>
          </a:xfrm>
          <a:prstGeom prst="rect">
            <a:avLst/>
          </a:prstGeom>
          <a:ln w="38100">
            <a:solidFill>
              <a:srgbClr val="92D050"/>
            </a:solidFill>
          </a:ln>
        </p:spPr>
        <p:txBody>
          <a:bodyPr vert="horz" lIns="91440" tIns="45720" rIns="91440" bIns="45720" rtlCol="0" anchor="ctr">
            <a:normAutofit fontScale="90000"/>
          </a:bodyPr>
          <a:lstStyle/>
          <a:p>
            <a:r>
              <a:rPr lang="en-US" b="1" dirty="0" smtClean="0"/>
              <a:t>Monitoring</a:t>
            </a:r>
            <a:endParaRPr lang="en-US" b="1" dirty="0"/>
          </a:p>
        </p:txBody>
      </p:sp>
    </p:spTree>
    <p:extLst>
      <p:ext uri="{BB962C8B-B14F-4D97-AF65-F5344CB8AC3E}">
        <p14:creationId xmlns:p14="http://schemas.microsoft.com/office/powerpoint/2010/main" val="34095855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a:ln w="38100">
            <a:solidFill>
              <a:srgbClr val="92D050"/>
            </a:solidFill>
          </a:ln>
        </p:spPr>
        <p:txBody>
          <a:bodyPr>
            <a:normAutofit/>
          </a:bodyPr>
          <a:lstStyle/>
          <a:p>
            <a:r>
              <a:rPr lang="en-US" sz="3200" b="1" dirty="0" smtClean="0"/>
              <a:t>Indicator 4A:  Significant Discrepancy</a:t>
            </a:r>
            <a:endParaRPr lang="en-US" sz="3200" dirty="0"/>
          </a:p>
        </p:txBody>
      </p:sp>
      <p:sp>
        <p:nvSpPr>
          <p:cNvPr id="3" name="Content Placeholder 2"/>
          <p:cNvSpPr>
            <a:spLocks noGrp="1"/>
          </p:cNvSpPr>
          <p:nvPr>
            <p:ph idx="1"/>
          </p:nvPr>
        </p:nvSpPr>
        <p:spPr>
          <a:xfrm>
            <a:off x="457200" y="1828800"/>
            <a:ext cx="8229600" cy="4572000"/>
          </a:xfrm>
        </p:spPr>
        <p:txBody>
          <a:bodyPr>
            <a:normAutofit/>
          </a:bodyPr>
          <a:lstStyle/>
          <a:p>
            <a:pPr marL="0" lvl="1" indent="0">
              <a:spcAft>
                <a:spcPts val="600"/>
              </a:spcAft>
              <a:buNone/>
            </a:pPr>
            <a:r>
              <a:rPr lang="en-US" sz="2900" b="1" dirty="0" smtClean="0"/>
              <a:t>What we look at --</a:t>
            </a:r>
          </a:p>
          <a:p>
            <a:pPr marL="0" lvl="1" indent="0">
              <a:buNone/>
            </a:pPr>
            <a:r>
              <a:rPr lang="en-US" sz="2900" dirty="0" smtClean="0"/>
              <a:t>Does </a:t>
            </a:r>
            <a:r>
              <a:rPr lang="en-US" sz="2900" dirty="0"/>
              <a:t>the LEA suspend/expel students with disabilities for more than ten days at a rate that is at least two times greater than the state rate?</a:t>
            </a:r>
          </a:p>
          <a:p>
            <a:pPr lvl="1"/>
            <a:r>
              <a:rPr lang="en-US" sz="2900" dirty="0" smtClean="0"/>
              <a:t>Compares LEA rate to the State rate</a:t>
            </a:r>
          </a:p>
          <a:p>
            <a:pPr lvl="1"/>
            <a:r>
              <a:rPr lang="en-US" sz="2900" dirty="0" smtClean="0"/>
              <a:t>All students with disabilities</a:t>
            </a:r>
          </a:p>
          <a:p>
            <a:pPr lvl="1"/>
            <a:r>
              <a:rPr lang="en-US" sz="2900" dirty="0" smtClean="0"/>
              <a:t>Two consecutive years</a:t>
            </a:r>
          </a:p>
          <a:p>
            <a:pPr marL="0" indent="0">
              <a:buNone/>
            </a:pPr>
            <a:endParaRPr lang="en-US" sz="2800" dirty="0"/>
          </a:p>
          <a:p>
            <a:pPr>
              <a:buNone/>
            </a:pP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221195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944562"/>
          </a:xfrm>
          <a:ln w="38100">
            <a:solidFill>
              <a:srgbClr val="92D050"/>
            </a:solidFill>
          </a:ln>
        </p:spPr>
        <p:txBody>
          <a:bodyPr>
            <a:normAutofit/>
          </a:bodyPr>
          <a:lstStyle/>
          <a:p>
            <a:r>
              <a:rPr lang="en-US" sz="3200" b="1" dirty="0" smtClean="0"/>
              <a:t>Indicator 4B: Significant Discrepancy</a:t>
            </a:r>
            <a:endParaRPr lang="en-US" sz="3200" dirty="0"/>
          </a:p>
        </p:txBody>
      </p:sp>
      <p:sp>
        <p:nvSpPr>
          <p:cNvPr id="3" name="Content Placeholder 2"/>
          <p:cNvSpPr>
            <a:spLocks noGrp="1"/>
          </p:cNvSpPr>
          <p:nvPr>
            <p:ph idx="1"/>
          </p:nvPr>
        </p:nvSpPr>
        <p:spPr>
          <a:xfrm>
            <a:off x="457200" y="1600200"/>
            <a:ext cx="8229600" cy="4953000"/>
          </a:xfrm>
        </p:spPr>
        <p:txBody>
          <a:bodyPr>
            <a:normAutofit/>
          </a:bodyPr>
          <a:lstStyle/>
          <a:p>
            <a:pPr marL="0" lvl="0" indent="0">
              <a:spcAft>
                <a:spcPts val="600"/>
              </a:spcAft>
              <a:buNone/>
            </a:pPr>
            <a:r>
              <a:rPr lang="en-US" sz="2900" b="1" dirty="0" smtClean="0">
                <a:solidFill>
                  <a:prstClr val="black"/>
                </a:solidFill>
              </a:rPr>
              <a:t>What we look at -- </a:t>
            </a:r>
            <a:endParaRPr lang="en-US" sz="2900" b="1" dirty="0">
              <a:solidFill>
                <a:prstClr val="black"/>
              </a:solidFill>
            </a:endParaRPr>
          </a:p>
          <a:p>
            <a:pPr marL="0" lvl="1" indent="0">
              <a:buNone/>
            </a:pPr>
            <a:r>
              <a:rPr lang="en-US" sz="2900" dirty="0">
                <a:solidFill>
                  <a:prstClr val="black"/>
                </a:solidFill>
              </a:rPr>
              <a:t>Does the LEA suspend/expel </a:t>
            </a:r>
            <a:r>
              <a:rPr lang="en-US" sz="2900" dirty="0" smtClean="0">
                <a:solidFill>
                  <a:prstClr val="black"/>
                </a:solidFill>
              </a:rPr>
              <a:t>a particular racial/ethnic group of students </a:t>
            </a:r>
            <a:r>
              <a:rPr lang="en-US" sz="2900" dirty="0">
                <a:solidFill>
                  <a:prstClr val="black"/>
                </a:solidFill>
              </a:rPr>
              <a:t>with disabilities for more than ten days at a rate that is at least two times greater than the </a:t>
            </a:r>
            <a:r>
              <a:rPr lang="en-US" sz="2900" dirty="0" smtClean="0">
                <a:solidFill>
                  <a:prstClr val="black"/>
                </a:solidFill>
              </a:rPr>
              <a:t>rate at which the LEA suspends/expels all other students with disabilities for more than ten days?</a:t>
            </a:r>
            <a:endParaRPr lang="en-US" sz="2900" dirty="0">
              <a:solidFill>
                <a:prstClr val="black"/>
              </a:solidFill>
            </a:endParaRPr>
          </a:p>
          <a:p>
            <a:pPr lvl="1"/>
            <a:r>
              <a:rPr lang="en-US" sz="2900" dirty="0" smtClean="0">
                <a:solidFill>
                  <a:prstClr val="black"/>
                </a:solidFill>
              </a:rPr>
              <a:t>Compares </a:t>
            </a:r>
            <a:r>
              <a:rPr lang="en-US" sz="2900" dirty="0">
                <a:solidFill>
                  <a:prstClr val="black"/>
                </a:solidFill>
              </a:rPr>
              <a:t>the LEA to itself</a:t>
            </a:r>
          </a:p>
          <a:p>
            <a:pPr lvl="1"/>
            <a:r>
              <a:rPr lang="en-US" sz="2900" dirty="0">
                <a:solidFill>
                  <a:prstClr val="black"/>
                </a:solidFill>
              </a:rPr>
              <a:t>Specific racial/ethnic group of students with </a:t>
            </a:r>
            <a:r>
              <a:rPr lang="en-US" sz="2900" dirty="0" smtClean="0">
                <a:solidFill>
                  <a:prstClr val="black"/>
                </a:solidFill>
              </a:rPr>
              <a:t>disabilities</a:t>
            </a:r>
          </a:p>
          <a:p>
            <a:pPr lvl="1"/>
            <a:r>
              <a:rPr lang="en-US" sz="2900" dirty="0" smtClean="0">
                <a:solidFill>
                  <a:prstClr val="black"/>
                </a:solidFill>
              </a:rPr>
              <a:t>Two consecutive years</a:t>
            </a:r>
            <a:endParaRPr lang="en-US" sz="2900" dirty="0">
              <a:solidFill>
                <a:prstClr val="black"/>
              </a:solidFill>
            </a:endParaRPr>
          </a:p>
          <a:p>
            <a:pPr>
              <a:buNone/>
            </a:pP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2244858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020762"/>
          </a:xfrm>
          <a:ln w="38100">
            <a:solidFill>
              <a:srgbClr val="92D050"/>
            </a:solidFill>
          </a:ln>
        </p:spPr>
        <p:txBody>
          <a:bodyPr>
            <a:noAutofit/>
          </a:bodyPr>
          <a:lstStyle/>
          <a:p>
            <a:r>
              <a:rPr lang="en-US" sz="3100" b="1" dirty="0" smtClean="0">
                <a:solidFill>
                  <a:prstClr val="black"/>
                </a:solidFill>
              </a:rPr>
              <a:t>Indicator 9: Disproportionate Representation</a:t>
            </a:r>
            <a:endParaRPr lang="en-US" sz="3200" dirty="0"/>
          </a:p>
        </p:txBody>
      </p:sp>
      <p:sp>
        <p:nvSpPr>
          <p:cNvPr id="3" name="Content Placeholder 2"/>
          <p:cNvSpPr>
            <a:spLocks noGrp="1"/>
          </p:cNvSpPr>
          <p:nvPr>
            <p:ph idx="1"/>
          </p:nvPr>
        </p:nvSpPr>
        <p:spPr>
          <a:xfrm>
            <a:off x="457200" y="1752600"/>
            <a:ext cx="8229600" cy="4648200"/>
          </a:xfrm>
        </p:spPr>
        <p:txBody>
          <a:bodyPr>
            <a:normAutofit fontScale="92500" lnSpcReduction="10000"/>
          </a:bodyPr>
          <a:lstStyle/>
          <a:p>
            <a:pPr>
              <a:spcAft>
                <a:spcPts val="600"/>
              </a:spcAft>
              <a:buNone/>
            </a:pPr>
            <a:r>
              <a:rPr lang="en-US" sz="3100" b="1" dirty="0" smtClean="0"/>
              <a:t>What we look at --</a:t>
            </a:r>
          </a:p>
          <a:p>
            <a:pPr marL="0" lvl="1" indent="0">
              <a:buNone/>
            </a:pPr>
            <a:r>
              <a:rPr lang="en-US" sz="3100" dirty="0"/>
              <a:t>Does the LEA </a:t>
            </a:r>
            <a:r>
              <a:rPr lang="en-US" sz="3100" dirty="0" smtClean="0"/>
              <a:t>identify students in a specific racial/ethnic category as students with disabilities at least two times more frequently than it identifies students with disabilities in all other racial ethnic groups?</a:t>
            </a:r>
            <a:endParaRPr lang="en-US" sz="3100" dirty="0"/>
          </a:p>
          <a:p>
            <a:pPr lvl="1"/>
            <a:r>
              <a:rPr lang="en-US" sz="3100" dirty="0"/>
              <a:t>Comparing LEA to </a:t>
            </a:r>
            <a:r>
              <a:rPr lang="en-US" sz="3100" dirty="0" smtClean="0"/>
              <a:t>itself</a:t>
            </a:r>
            <a:endParaRPr lang="en-US" sz="3100" dirty="0"/>
          </a:p>
          <a:p>
            <a:pPr lvl="1"/>
            <a:r>
              <a:rPr lang="en-US" sz="3100" dirty="0"/>
              <a:t>All students with </a:t>
            </a:r>
            <a:r>
              <a:rPr lang="en-US" sz="3100" dirty="0" smtClean="0"/>
              <a:t>disabilities within specific racial/ethnic groups</a:t>
            </a:r>
            <a:endParaRPr lang="en-US" sz="3100" dirty="0"/>
          </a:p>
          <a:p>
            <a:pPr lvl="1"/>
            <a:r>
              <a:rPr lang="en-US" sz="3100" dirty="0"/>
              <a:t>Two consecutive years</a:t>
            </a:r>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1733736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020762"/>
          </a:xfrm>
          <a:ln w="38100">
            <a:solidFill>
              <a:srgbClr val="92D050"/>
            </a:solidFill>
          </a:ln>
        </p:spPr>
        <p:txBody>
          <a:bodyPr>
            <a:noAutofit/>
          </a:bodyPr>
          <a:lstStyle/>
          <a:p>
            <a:r>
              <a:rPr lang="en-US" sz="3200" b="1" dirty="0" smtClean="0">
                <a:solidFill>
                  <a:prstClr val="black"/>
                </a:solidFill>
              </a:rPr>
              <a:t>Indicator 10: Disproportionate Representation</a:t>
            </a:r>
            <a:endParaRPr lang="en-US" sz="3200" dirty="0"/>
          </a:p>
        </p:txBody>
      </p:sp>
      <p:sp>
        <p:nvSpPr>
          <p:cNvPr id="3" name="Content Placeholder 2"/>
          <p:cNvSpPr>
            <a:spLocks noGrp="1"/>
          </p:cNvSpPr>
          <p:nvPr>
            <p:ph idx="1"/>
          </p:nvPr>
        </p:nvSpPr>
        <p:spPr>
          <a:xfrm>
            <a:off x="457200" y="1752600"/>
            <a:ext cx="8229600" cy="4495800"/>
          </a:xfrm>
        </p:spPr>
        <p:txBody>
          <a:bodyPr>
            <a:normAutofit fontScale="85000" lnSpcReduction="10000"/>
          </a:bodyPr>
          <a:lstStyle/>
          <a:p>
            <a:pPr>
              <a:spcAft>
                <a:spcPts val="600"/>
              </a:spcAft>
              <a:buNone/>
            </a:pPr>
            <a:r>
              <a:rPr lang="en-US" sz="3100" b="1" dirty="0" smtClean="0"/>
              <a:t>What we look at --</a:t>
            </a:r>
          </a:p>
          <a:p>
            <a:pPr marL="0" lvl="1" indent="0">
              <a:lnSpc>
                <a:spcPct val="110000"/>
              </a:lnSpc>
              <a:spcAft>
                <a:spcPts val="600"/>
              </a:spcAft>
              <a:buNone/>
            </a:pPr>
            <a:r>
              <a:rPr lang="en-US" sz="3100" dirty="0"/>
              <a:t>Does the LEA </a:t>
            </a:r>
            <a:r>
              <a:rPr lang="en-US" sz="3100" dirty="0" smtClean="0"/>
              <a:t>identify students in a specific racial/ethnic grou</a:t>
            </a:r>
            <a:r>
              <a:rPr lang="en-US" sz="3100" dirty="0"/>
              <a:t>p</a:t>
            </a:r>
            <a:r>
              <a:rPr lang="en-US" sz="3100" dirty="0" smtClean="0"/>
              <a:t> as students in a specific disability category at least </a:t>
            </a:r>
            <a:r>
              <a:rPr lang="en-US" sz="3100" dirty="0"/>
              <a:t>two times more frequently </a:t>
            </a:r>
            <a:r>
              <a:rPr lang="en-US" sz="3100" dirty="0" smtClean="0"/>
              <a:t>than it identifies students in all other racial/ethnic groups in the same eligibility category?</a:t>
            </a:r>
            <a:endParaRPr lang="en-US" sz="3100" dirty="0"/>
          </a:p>
          <a:p>
            <a:pPr lvl="1">
              <a:spcAft>
                <a:spcPts val="600"/>
              </a:spcAft>
            </a:pPr>
            <a:r>
              <a:rPr lang="en-US" sz="3100" dirty="0"/>
              <a:t>Comparing LEA to </a:t>
            </a:r>
            <a:r>
              <a:rPr lang="en-US" sz="3100" dirty="0" smtClean="0"/>
              <a:t>itself</a:t>
            </a:r>
            <a:endParaRPr lang="en-US" sz="3100" dirty="0"/>
          </a:p>
          <a:p>
            <a:pPr lvl="1">
              <a:spcAft>
                <a:spcPts val="600"/>
              </a:spcAft>
            </a:pPr>
            <a:r>
              <a:rPr lang="en-US" sz="3100" dirty="0">
                <a:solidFill>
                  <a:prstClr val="black"/>
                </a:solidFill>
              </a:rPr>
              <a:t>Specific </a:t>
            </a:r>
            <a:r>
              <a:rPr lang="en-US" sz="3100" dirty="0" smtClean="0">
                <a:solidFill>
                  <a:prstClr val="black"/>
                </a:solidFill>
              </a:rPr>
              <a:t>racial/ethnic group and specific eligibility category</a:t>
            </a:r>
            <a:endParaRPr lang="en-US" sz="3100" dirty="0">
              <a:solidFill>
                <a:prstClr val="black"/>
              </a:solidFill>
            </a:endParaRPr>
          </a:p>
          <a:p>
            <a:pPr lvl="1"/>
            <a:r>
              <a:rPr lang="en-US" sz="3100" dirty="0" smtClean="0"/>
              <a:t>Two </a:t>
            </a:r>
            <a:r>
              <a:rPr lang="en-US" sz="3100" dirty="0"/>
              <a:t>consecutive years</a:t>
            </a:r>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1392081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020762"/>
          </a:xfrm>
          <a:ln w="38100">
            <a:solidFill>
              <a:srgbClr val="92D050"/>
            </a:solidFill>
          </a:ln>
        </p:spPr>
        <p:txBody>
          <a:bodyPr>
            <a:normAutofit/>
          </a:bodyPr>
          <a:lstStyle/>
          <a:p>
            <a:r>
              <a:rPr lang="en-US" sz="3600" b="1" dirty="0" smtClean="0"/>
              <a:t>Monitoring Process</a:t>
            </a:r>
            <a:endParaRPr lang="en-US" sz="3600" b="1" dirty="0"/>
          </a:p>
        </p:txBody>
      </p:sp>
      <p:sp>
        <p:nvSpPr>
          <p:cNvPr id="3" name="Content Placeholder 2"/>
          <p:cNvSpPr>
            <a:spLocks noGrp="1"/>
          </p:cNvSpPr>
          <p:nvPr>
            <p:ph idx="1"/>
          </p:nvPr>
        </p:nvSpPr>
        <p:spPr>
          <a:xfrm>
            <a:off x="457200" y="1905000"/>
            <a:ext cx="8229600" cy="4648200"/>
          </a:xfrm>
        </p:spPr>
        <p:txBody>
          <a:bodyPr>
            <a:normAutofit lnSpcReduction="10000"/>
          </a:bodyPr>
          <a:lstStyle/>
          <a:p>
            <a:pPr>
              <a:spcAft>
                <a:spcPts val="1200"/>
              </a:spcAft>
              <a:tabLst>
                <a:tab pos="1371600" algn="l"/>
              </a:tabLst>
            </a:pPr>
            <a:r>
              <a:rPr lang="en-US" dirty="0" smtClean="0"/>
              <a:t>Data collected and analyzed</a:t>
            </a:r>
          </a:p>
          <a:p>
            <a:pPr>
              <a:spcAft>
                <a:spcPts val="1200"/>
              </a:spcAft>
              <a:tabLst>
                <a:tab pos="1371600" algn="l"/>
              </a:tabLst>
            </a:pPr>
            <a:r>
              <a:rPr lang="en-US" dirty="0" smtClean="0"/>
              <a:t>Preliminary Notice of Disproportionality </a:t>
            </a:r>
          </a:p>
          <a:p>
            <a:pPr>
              <a:spcAft>
                <a:spcPts val="1200"/>
              </a:spcAft>
              <a:tabLst>
                <a:tab pos="1371600" algn="l"/>
              </a:tabLst>
            </a:pPr>
            <a:r>
              <a:rPr lang="en-US" dirty="0" smtClean="0"/>
              <a:t>Review of LEA’s discipline policies, procedures, and sample of student files for compliance</a:t>
            </a:r>
          </a:p>
          <a:p>
            <a:pPr>
              <a:spcAft>
                <a:spcPts val="1200"/>
              </a:spcAft>
              <a:tabLst>
                <a:tab pos="1371600" algn="l"/>
              </a:tabLst>
            </a:pPr>
            <a:r>
              <a:rPr lang="en-US" dirty="0" smtClean="0"/>
              <a:t>If all are compliant – no further action required</a:t>
            </a:r>
          </a:p>
          <a:p>
            <a:pPr>
              <a:tabLst>
                <a:tab pos="1371600" algn="l"/>
              </a:tabLst>
            </a:pPr>
            <a:r>
              <a:rPr lang="en-US" dirty="0" smtClean="0"/>
              <a:t>If finding of noncompliance – corrective action required</a:t>
            </a:r>
          </a:p>
          <a:p>
            <a:pPr>
              <a:buNone/>
              <a:tabLst>
                <a:tab pos="1371600" algn="l"/>
              </a:tabLst>
            </a:pPr>
            <a:endParaRPr lang="en-US" dirty="0" smtClean="0"/>
          </a:p>
          <a:p>
            <a:pPr>
              <a:buNone/>
              <a:tabLst>
                <a:tab pos="1371600" algn="l"/>
              </a:tabLst>
            </a:pPr>
            <a:endParaRPr lang="en-US" dirty="0" smtClean="0"/>
          </a:p>
          <a:p>
            <a:pPr>
              <a:buNone/>
              <a:tabLst>
                <a:tab pos="1371600" algn="l"/>
              </a:tabLst>
            </a:pPr>
            <a:endParaRPr lang="en-US" dirty="0"/>
          </a:p>
          <a:p>
            <a:pPr>
              <a:buNone/>
              <a:tabLst>
                <a:tab pos="1371600" algn="l"/>
              </a:tabLst>
            </a:pPr>
            <a:endParaRPr lang="en-US" dirty="0" smtClean="0"/>
          </a:p>
          <a:p>
            <a:pPr>
              <a:buNone/>
              <a:tabLst>
                <a:tab pos="1371600" algn="l"/>
              </a:tabLst>
            </a:pPr>
            <a:endParaRPr lang="en-US" dirty="0" smtClean="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9688075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w="38100">
            <a:solidFill>
              <a:srgbClr val="92D050"/>
            </a:solidFill>
          </a:ln>
        </p:spPr>
        <p:txBody>
          <a:bodyPr>
            <a:normAutofit/>
          </a:bodyPr>
          <a:lstStyle/>
          <a:p>
            <a:r>
              <a:rPr lang="en-US" sz="4000" b="1" dirty="0" smtClean="0"/>
              <a:t>Significant Disproportionality</a:t>
            </a:r>
            <a:endParaRPr lang="en-US" sz="4000" b="1"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a:spcAft>
                <a:spcPts val="600"/>
              </a:spcAft>
            </a:pPr>
            <a:r>
              <a:rPr lang="en-US" sz="3000" dirty="0" smtClean="0"/>
              <a:t>Not one of the 17 indicators</a:t>
            </a:r>
          </a:p>
          <a:p>
            <a:r>
              <a:rPr lang="en-US" sz="3000" dirty="0" smtClean="0"/>
              <a:t>DOE must monitor significant disproportionality by racial/ethnic categories in</a:t>
            </a:r>
          </a:p>
          <a:p>
            <a:pPr lvl="1"/>
            <a:r>
              <a:rPr lang="en-US" dirty="0" smtClean="0"/>
              <a:t>Special education</a:t>
            </a:r>
          </a:p>
          <a:p>
            <a:pPr lvl="1"/>
            <a:r>
              <a:rPr lang="en-US" dirty="0" smtClean="0"/>
              <a:t>Eligibility categories</a:t>
            </a:r>
          </a:p>
          <a:p>
            <a:pPr lvl="1"/>
            <a:r>
              <a:rPr lang="en-US" dirty="0" smtClean="0"/>
              <a:t>Placements (LRE)</a:t>
            </a:r>
          </a:p>
          <a:p>
            <a:pPr lvl="1">
              <a:spcAft>
                <a:spcPts val="600"/>
              </a:spcAft>
            </a:pPr>
            <a:r>
              <a:rPr lang="en-US" dirty="0" smtClean="0"/>
              <a:t>Disciplinary actions</a:t>
            </a:r>
          </a:p>
          <a:p>
            <a:pPr>
              <a:spcAft>
                <a:spcPts val="600"/>
              </a:spcAft>
            </a:pPr>
            <a:r>
              <a:rPr lang="en-US" sz="3000" dirty="0" smtClean="0"/>
              <a:t>Based solely on data</a:t>
            </a:r>
          </a:p>
          <a:p>
            <a:r>
              <a:rPr lang="en-US" sz="3000" dirty="0" smtClean="0"/>
              <a:t>Does not take  into account policies, practices, and procedures</a:t>
            </a:r>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a:bodyPr>
          <a:lstStyle/>
          <a:p>
            <a:pPr>
              <a:spcBef>
                <a:spcPts val="0"/>
              </a:spcBef>
              <a:buNone/>
            </a:pPr>
            <a:r>
              <a:rPr lang="en-US" dirty="0" smtClean="0"/>
              <a:t>Notice of Significant Disproportionality if:</a:t>
            </a:r>
          </a:p>
          <a:p>
            <a:pPr marL="571500">
              <a:spcAft>
                <a:spcPts val="1200"/>
              </a:spcAft>
            </a:pPr>
            <a:r>
              <a:rPr lang="en-US" dirty="0" smtClean="0"/>
              <a:t>LEA rates/numbers are at least 2.5 times greater than the comparison rates/numbers for two consecutive years</a:t>
            </a:r>
          </a:p>
          <a:p>
            <a:pPr>
              <a:spcBef>
                <a:spcPts val="0"/>
              </a:spcBef>
              <a:buNone/>
            </a:pPr>
            <a:r>
              <a:rPr lang="en-US" dirty="0" smtClean="0"/>
              <a:t>Required Action:</a:t>
            </a:r>
          </a:p>
          <a:p>
            <a:pPr marL="571500"/>
            <a:r>
              <a:rPr lang="en-US" dirty="0" smtClean="0"/>
              <a:t>LEA </a:t>
            </a:r>
            <a:r>
              <a:rPr lang="en-US" b="1" u="sng" dirty="0" smtClean="0"/>
              <a:t>must</a:t>
            </a:r>
            <a:r>
              <a:rPr lang="en-US" dirty="0" smtClean="0"/>
              <a:t> reserve 15% of its total Part B (611 + 619) funds for Coordinated Early Intervening Services (CEIS)</a:t>
            </a:r>
          </a:p>
          <a:p>
            <a:pPr>
              <a:buNone/>
            </a:pP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solidFill>
                  <a:prstClr val="black">
                    <a:tint val="75000"/>
                  </a:prstClr>
                </a:solidFill>
              </a:rPr>
              <a:pPr/>
              <a:t>78</a:t>
            </a:fld>
            <a:endParaRPr lang="en-US" dirty="0">
              <a:solidFill>
                <a:prstClr val="black">
                  <a:tint val="75000"/>
                </a:prstClr>
              </a:solidFill>
            </a:endParaRPr>
          </a:p>
        </p:txBody>
      </p:sp>
      <p:sp>
        <p:nvSpPr>
          <p:cNvPr id="5" name="Title 1"/>
          <p:cNvSpPr>
            <a:spLocks noGrp="1"/>
          </p:cNvSpPr>
          <p:nvPr>
            <p:ph type="title"/>
          </p:nvPr>
        </p:nvSpPr>
        <p:spPr>
          <a:xfrm>
            <a:off x="457200" y="274638"/>
            <a:ext cx="8229600" cy="792162"/>
          </a:xfrm>
          <a:ln w="38100">
            <a:solidFill>
              <a:srgbClr val="92D050"/>
            </a:solidFill>
          </a:ln>
        </p:spPr>
        <p:txBody>
          <a:bodyPr>
            <a:normAutofit/>
          </a:bodyPr>
          <a:lstStyle/>
          <a:p>
            <a:r>
              <a:rPr lang="en-US" sz="3600" b="1" dirty="0" smtClean="0"/>
              <a:t>Significant Disproportionality</a:t>
            </a:r>
            <a:endParaRPr lang="en-US" sz="3600" b="1" dirty="0"/>
          </a:p>
        </p:txBody>
      </p:sp>
    </p:spTree>
    <p:extLst>
      <p:ext uri="{BB962C8B-B14F-4D97-AF65-F5344CB8AC3E}">
        <p14:creationId xmlns:p14="http://schemas.microsoft.com/office/powerpoint/2010/main" val="6895748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normAutofit fontScale="90000"/>
          </a:bodyPr>
          <a:lstStyle/>
          <a:p>
            <a:r>
              <a:rPr lang="en-US" b="1" dirty="0" smtClean="0"/>
              <a:t>Indicator 5: Least Restrictive Environment</a:t>
            </a:r>
            <a:endParaRPr lang="en-US" b="1" dirty="0"/>
          </a:p>
        </p:txBody>
      </p:sp>
      <p:sp>
        <p:nvSpPr>
          <p:cNvPr id="3" name="Content Placeholder 2"/>
          <p:cNvSpPr>
            <a:spLocks noGrp="1"/>
          </p:cNvSpPr>
          <p:nvPr>
            <p:ph idx="1"/>
          </p:nvPr>
        </p:nvSpPr>
        <p:spPr/>
        <p:txBody>
          <a:bodyPr/>
          <a:lstStyle/>
          <a:p>
            <a:pPr marL="0" indent="0">
              <a:buNone/>
            </a:pPr>
            <a:r>
              <a:rPr lang="en-US" dirty="0" smtClean="0"/>
              <a:t>LRE Placement</a:t>
            </a:r>
            <a:br>
              <a:rPr lang="en-US" dirty="0" smtClean="0"/>
            </a:br>
            <a:endParaRPr lang="en-US" dirty="0" smtClean="0"/>
          </a:p>
          <a:p>
            <a:r>
              <a:rPr lang="en-US" dirty="0" smtClean="0"/>
              <a:t>Percent of children with IEPs ages 6-21 placed</a:t>
            </a:r>
          </a:p>
          <a:p>
            <a:pPr lvl="1"/>
            <a:r>
              <a:rPr lang="en-US" dirty="0" smtClean="0"/>
              <a:t>Inside the regular class ≥ 80% of the day</a:t>
            </a:r>
          </a:p>
          <a:p>
            <a:pPr lvl="1"/>
            <a:r>
              <a:rPr lang="en-US" dirty="0" smtClean="0"/>
              <a:t>Inside the regular class &lt; 40% of the day</a:t>
            </a:r>
          </a:p>
          <a:p>
            <a:pPr lvl="1"/>
            <a:r>
              <a:rPr lang="en-US" dirty="0" smtClean="0"/>
              <a:t>In separate schools, residential facilities, homebound or hospital placements</a:t>
            </a: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79</a:t>
            </a:fld>
            <a:endParaRPr lang="en-US" dirty="0"/>
          </a:p>
        </p:txBody>
      </p:sp>
    </p:spTree>
    <p:extLst>
      <p:ext uri="{BB962C8B-B14F-4D97-AF65-F5344CB8AC3E}">
        <p14:creationId xmlns:p14="http://schemas.microsoft.com/office/powerpoint/2010/main" val="205949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w="38100">
            <a:solidFill>
              <a:srgbClr val="92D050"/>
            </a:solidFill>
          </a:ln>
        </p:spPr>
        <p:style>
          <a:lnRef idx="2">
            <a:schemeClr val="accent3"/>
          </a:lnRef>
          <a:fillRef idx="1">
            <a:schemeClr val="lt1"/>
          </a:fillRef>
          <a:effectRef idx="0">
            <a:schemeClr val="accent3"/>
          </a:effectRef>
          <a:fontRef idx="minor">
            <a:schemeClr val="dk1"/>
          </a:fontRef>
        </p:style>
        <p:txBody>
          <a:bodyPr>
            <a:normAutofit/>
          </a:bodyPr>
          <a:lstStyle/>
          <a:p>
            <a:r>
              <a:rPr lang="en-US" sz="3600" b="1" dirty="0" smtClean="0"/>
              <a:t>State Special Education Funding</a:t>
            </a:r>
            <a:endParaRPr lang="en-US" sz="3600" b="1" dirty="0"/>
          </a:p>
        </p:txBody>
      </p:sp>
      <p:sp>
        <p:nvSpPr>
          <p:cNvPr id="3" name="Content Placeholder 2"/>
          <p:cNvSpPr>
            <a:spLocks noGrp="1"/>
          </p:cNvSpPr>
          <p:nvPr>
            <p:ph idx="1"/>
          </p:nvPr>
        </p:nvSpPr>
        <p:spPr>
          <a:xfrm>
            <a:off x="457200" y="1600200"/>
            <a:ext cx="8229600" cy="4800600"/>
          </a:xfrm>
          <a:ln>
            <a:noFill/>
          </a:ln>
        </p:spPr>
        <p:style>
          <a:lnRef idx="2">
            <a:schemeClr val="accent3"/>
          </a:lnRef>
          <a:fillRef idx="1">
            <a:schemeClr val="lt1"/>
          </a:fillRef>
          <a:effectRef idx="0">
            <a:schemeClr val="accent3"/>
          </a:effectRef>
          <a:fontRef idx="minor">
            <a:schemeClr val="dk1"/>
          </a:fontRef>
        </p:style>
        <p:txBody>
          <a:bodyPr>
            <a:normAutofit/>
          </a:bodyPr>
          <a:lstStyle/>
          <a:p>
            <a:pPr marL="465138" lvl="1" indent="-457200">
              <a:spcBef>
                <a:spcPts val="0"/>
              </a:spcBef>
              <a:buFont typeface="Arial" pitchFamily="34" charset="0"/>
              <a:buChar char="•"/>
            </a:pPr>
            <a:r>
              <a:rPr lang="en-US" sz="3200" dirty="0" smtClean="0"/>
              <a:t>Fiscal year is July 1-June 30</a:t>
            </a:r>
          </a:p>
          <a:p>
            <a:pPr marL="465138" lvl="1" indent="-457200">
              <a:spcBef>
                <a:spcPts val="0"/>
              </a:spcBef>
              <a:buFont typeface="Arial" pitchFamily="34" charset="0"/>
              <a:buChar char="•"/>
            </a:pPr>
            <a:endParaRPr lang="en-US" sz="3200" dirty="0" smtClean="0"/>
          </a:p>
          <a:p>
            <a:pPr marL="465138" lvl="1" indent="-457200">
              <a:spcBef>
                <a:spcPts val="0"/>
              </a:spcBef>
              <a:buFont typeface="Arial" pitchFamily="34" charset="0"/>
              <a:buChar char="•"/>
            </a:pPr>
            <a:r>
              <a:rPr lang="en-US" sz="3200" dirty="0"/>
              <a:t>July 2014 – January 2015 payments </a:t>
            </a:r>
            <a:r>
              <a:rPr lang="en-US" sz="3200" dirty="0" smtClean="0"/>
              <a:t>are initially </a:t>
            </a:r>
            <a:r>
              <a:rPr lang="en-US" sz="3200" dirty="0"/>
              <a:t>based on </a:t>
            </a:r>
            <a:r>
              <a:rPr lang="en-US" sz="3200" dirty="0" smtClean="0"/>
              <a:t>12/1/2013 </a:t>
            </a:r>
            <a:r>
              <a:rPr lang="en-US" sz="3200" dirty="0"/>
              <a:t>child </a:t>
            </a:r>
            <a:r>
              <a:rPr lang="en-US" sz="3200" dirty="0" smtClean="0"/>
              <a:t>count </a:t>
            </a:r>
            <a:endParaRPr lang="en-US" sz="3200" dirty="0"/>
          </a:p>
          <a:p>
            <a:pPr marL="7938" lvl="1" indent="0">
              <a:spcBef>
                <a:spcPts val="0"/>
              </a:spcBef>
              <a:buNone/>
            </a:pPr>
            <a:endParaRPr lang="en-US" sz="3200" dirty="0" smtClean="0"/>
          </a:p>
          <a:p>
            <a:pPr marL="465138" lvl="1" indent="-457200">
              <a:spcBef>
                <a:spcPts val="0"/>
              </a:spcBef>
              <a:buFont typeface="Arial" pitchFamily="34" charset="0"/>
              <a:buChar char="•"/>
            </a:pPr>
            <a:r>
              <a:rPr lang="en-US" sz="3200" dirty="0" smtClean="0"/>
              <a:t>Will be reconciled based on December 1, 2014 child count </a:t>
            </a:r>
            <a:endParaRPr lang="en-US" sz="3200"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8</a:t>
            </a:fld>
            <a:endParaRPr lang="en-US" dirty="0"/>
          </a:p>
        </p:txBody>
      </p:sp>
    </p:spTree>
    <p:extLst>
      <p:ext uri="{BB962C8B-B14F-4D97-AF65-F5344CB8AC3E}">
        <p14:creationId xmlns:p14="http://schemas.microsoft.com/office/powerpoint/2010/main" val="13633055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458200" cy="3992563"/>
          </a:xfrm>
        </p:spPr>
        <p:txBody>
          <a:bodyPr>
            <a:normAutofit/>
          </a:bodyPr>
          <a:lstStyle/>
          <a:p>
            <a:pPr marL="0" indent="0">
              <a:buNone/>
            </a:pPr>
            <a:r>
              <a:rPr lang="en-US" dirty="0" smtClean="0"/>
              <a:t>What we look at</a:t>
            </a:r>
          </a:p>
          <a:p>
            <a:r>
              <a:rPr lang="en-US" dirty="0" smtClean="0"/>
              <a:t>Is the LEA meeting the state targets for the three LRE categories?</a:t>
            </a:r>
            <a:endParaRPr lang="en-US" dirty="0"/>
          </a:p>
          <a:p>
            <a:pPr lvl="1"/>
            <a:r>
              <a:rPr lang="en-US" dirty="0"/>
              <a:t>Inside the regular class ≥ 80% of the </a:t>
            </a:r>
            <a:r>
              <a:rPr lang="en-US" dirty="0" smtClean="0"/>
              <a:t>day (≥ 60.45%)</a:t>
            </a:r>
            <a:endParaRPr lang="en-US" u="sng" dirty="0" smtClean="0"/>
          </a:p>
          <a:p>
            <a:pPr lvl="1"/>
            <a:r>
              <a:rPr lang="en-US" dirty="0" smtClean="0"/>
              <a:t>Inside </a:t>
            </a:r>
            <a:r>
              <a:rPr lang="en-US" dirty="0"/>
              <a:t>the regular class &lt; 40% of the </a:t>
            </a:r>
            <a:r>
              <a:rPr lang="en-US" dirty="0" smtClean="0"/>
              <a:t>day (≤ 15.23%)</a:t>
            </a:r>
            <a:endParaRPr lang="en-US" sz="4800" u="sng" dirty="0"/>
          </a:p>
          <a:p>
            <a:pPr lvl="1"/>
            <a:r>
              <a:rPr lang="en-US" dirty="0" smtClean="0"/>
              <a:t>In </a:t>
            </a:r>
            <a:r>
              <a:rPr lang="en-US" dirty="0"/>
              <a:t>separate schools, residential facilities, homebound or hospital </a:t>
            </a:r>
            <a:r>
              <a:rPr lang="en-US" dirty="0" smtClean="0"/>
              <a:t>placements (&lt;1.15%)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80</a:t>
            </a:fld>
            <a:endParaRPr lang="en-US" dirty="0"/>
          </a:p>
        </p:txBody>
      </p:sp>
      <p:sp>
        <p:nvSpPr>
          <p:cNvPr id="5" name="Title 1"/>
          <p:cNvSpPr txBox="1">
            <a:spLocks noGrp="1"/>
          </p:cNvSpPr>
          <p:nvPr>
            <p:ph type="title"/>
          </p:nvPr>
        </p:nvSpPr>
        <p:spPr>
          <a:xfrm>
            <a:off x="457200" y="274638"/>
            <a:ext cx="8229600" cy="1096962"/>
          </a:xfrm>
          <a:prstGeom prst="rect">
            <a:avLst/>
          </a:prstGeom>
          <a:ln w="38100">
            <a:solidFill>
              <a:srgbClr val="92D050"/>
            </a:solidFill>
          </a:ln>
        </p:spPr>
        <p:txBody>
          <a:bodyPr vert="horz" lIns="91440" tIns="45720" rIns="91440" bIns="45720" rtlCol="0" anchor="ctr">
            <a:normAutofit fontScale="90000"/>
          </a:bodyPr>
          <a:lstStyle/>
          <a:p>
            <a:r>
              <a:rPr lang="en-US" b="1" dirty="0" smtClean="0"/>
              <a:t>Indicator 5: Least Restrictive Environment</a:t>
            </a:r>
            <a:endParaRPr lang="en-US" b="1" dirty="0"/>
          </a:p>
        </p:txBody>
      </p:sp>
    </p:spTree>
    <p:extLst>
      <p:ext uri="{BB962C8B-B14F-4D97-AF65-F5344CB8AC3E}">
        <p14:creationId xmlns:p14="http://schemas.microsoft.com/office/powerpoint/2010/main" val="9727335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Documentation:  December 1 SE Report</a:t>
            </a:r>
          </a:p>
          <a:p>
            <a:pPr lvl="0"/>
            <a:r>
              <a:rPr lang="en-US" dirty="0"/>
              <a:t>Analysis of data and comparison to State </a:t>
            </a:r>
            <a:r>
              <a:rPr lang="en-US" dirty="0" smtClean="0"/>
              <a:t>Targets</a:t>
            </a:r>
            <a:endParaRPr lang="en-US" dirty="0"/>
          </a:p>
          <a:p>
            <a:pPr lvl="0"/>
            <a:r>
              <a:rPr lang="en-US" dirty="0"/>
              <a:t>Root Cause </a:t>
            </a:r>
            <a:r>
              <a:rPr lang="en-US" dirty="0" smtClean="0"/>
              <a:t>Analysis may be required </a:t>
            </a:r>
          </a:p>
          <a:p>
            <a:pPr lvl="0"/>
            <a:r>
              <a:rPr lang="en-US" dirty="0" smtClean="0"/>
              <a:t>Targeted </a:t>
            </a:r>
            <a:r>
              <a:rPr lang="en-US" dirty="0"/>
              <a:t>TA offered to LEAs </a:t>
            </a:r>
            <a:endParaRPr lang="en-US" dirty="0" smtClean="0"/>
          </a:p>
          <a:p>
            <a:pPr lvl="0"/>
            <a:r>
              <a:rPr lang="en-US" dirty="0" smtClean="0"/>
              <a:t>Onsite </a:t>
            </a:r>
            <a:r>
              <a:rPr lang="en-US" dirty="0"/>
              <a:t>visits </a:t>
            </a:r>
            <a:r>
              <a:rPr lang="en-US" dirty="0" smtClean="0"/>
              <a:t>may </a:t>
            </a:r>
            <a:r>
              <a:rPr lang="en-US" dirty="0"/>
              <a:t>still occur, but will no longer be a part of </a:t>
            </a:r>
            <a:r>
              <a:rPr lang="en-US" dirty="0" smtClean="0"/>
              <a:t>a </a:t>
            </a:r>
            <a:r>
              <a:rPr lang="en-US" dirty="0"/>
              <a:t>Focused Monitoring Process</a:t>
            </a:r>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81</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Monitoring Process</a:t>
            </a:r>
            <a:endParaRPr lang="en-US" b="1" dirty="0"/>
          </a:p>
        </p:txBody>
      </p:sp>
    </p:spTree>
    <p:extLst>
      <p:ext uri="{BB962C8B-B14F-4D97-AF65-F5344CB8AC3E}">
        <p14:creationId xmlns:p14="http://schemas.microsoft.com/office/powerpoint/2010/main" val="849164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82</a:t>
            </a:fld>
            <a:endParaRPr lang="en-US" dirty="0"/>
          </a:p>
        </p:txBody>
      </p:sp>
      <p:sp>
        <p:nvSpPr>
          <p:cNvPr id="6" name="Oval 5"/>
          <p:cNvSpPr/>
          <p:nvPr/>
        </p:nvSpPr>
        <p:spPr>
          <a:xfrm>
            <a:off x="3505200" y="2971799"/>
            <a:ext cx="2032374" cy="1171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t>LRE</a:t>
            </a:r>
          </a:p>
        </p:txBody>
      </p:sp>
      <p:sp>
        <p:nvSpPr>
          <p:cNvPr id="7" name="Oval 6"/>
          <p:cNvSpPr/>
          <p:nvPr/>
        </p:nvSpPr>
        <p:spPr>
          <a:xfrm>
            <a:off x="5791200" y="1828800"/>
            <a:ext cx="28194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Percentage of Instructional Time</a:t>
            </a:r>
          </a:p>
        </p:txBody>
      </p:sp>
      <p:sp>
        <p:nvSpPr>
          <p:cNvPr id="8" name="Oval 7"/>
          <p:cNvSpPr/>
          <p:nvPr/>
        </p:nvSpPr>
        <p:spPr>
          <a:xfrm>
            <a:off x="5638800" y="4114800"/>
            <a:ext cx="29718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Participation with non-disabled peers</a:t>
            </a:r>
          </a:p>
        </p:txBody>
      </p:sp>
      <p:sp>
        <p:nvSpPr>
          <p:cNvPr id="9" name="Oval 8"/>
          <p:cNvSpPr/>
          <p:nvPr/>
        </p:nvSpPr>
        <p:spPr>
          <a:xfrm>
            <a:off x="533400" y="1219200"/>
            <a:ext cx="2590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CCC Discussion</a:t>
            </a:r>
          </a:p>
        </p:txBody>
      </p:sp>
      <p:sp>
        <p:nvSpPr>
          <p:cNvPr id="10" name="Oval 9"/>
          <p:cNvSpPr/>
          <p:nvPr/>
        </p:nvSpPr>
        <p:spPr>
          <a:xfrm>
            <a:off x="3390900" y="571500"/>
            <a:ext cx="2768600" cy="1257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Based on available Student Data</a:t>
            </a:r>
          </a:p>
        </p:txBody>
      </p:sp>
      <p:sp>
        <p:nvSpPr>
          <p:cNvPr id="11" name="Oval 10"/>
          <p:cNvSpPr/>
          <p:nvPr/>
        </p:nvSpPr>
        <p:spPr>
          <a:xfrm>
            <a:off x="2266950" y="4876800"/>
            <a:ext cx="29337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Access to General Education Curriculum</a:t>
            </a:r>
          </a:p>
        </p:txBody>
      </p:sp>
      <p:cxnSp>
        <p:nvCxnSpPr>
          <p:cNvPr id="12" name="Straight Arrow Connector 11"/>
          <p:cNvCxnSpPr>
            <a:stCxn id="9" idx="5"/>
            <a:endCxn id="6" idx="1"/>
          </p:cNvCxnSpPr>
          <p:nvPr/>
        </p:nvCxnSpPr>
        <p:spPr>
          <a:xfrm>
            <a:off x="2744786" y="2520015"/>
            <a:ext cx="1058048" cy="623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4"/>
            <a:endCxn id="6" idx="0"/>
          </p:cNvCxnSpPr>
          <p:nvPr/>
        </p:nvCxnSpPr>
        <p:spPr>
          <a:xfrm flipH="1">
            <a:off x="4521387" y="1828800"/>
            <a:ext cx="253813" cy="1142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6" idx="7"/>
          </p:cNvCxnSpPr>
          <p:nvPr/>
        </p:nvCxnSpPr>
        <p:spPr>
          <a:xfrm flipH="1">
            <a:off x="5239940" y="3129615"/>
            <a:ext cx="964152" cy="13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a:endCxn id="6" idx="5"/>
          </p:cNvCxnSpPr>
          <p:nvPr/>
        </p:nvCxnSpPr>
        <p:spPr>
          <a:xfrm flipH="1" flipV="1">
            <a:off x="5239940" y="3972040"/>
            <a:ext cx="834070" cy="43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0"/>
            <a:endCxn id="6" idx="4"/>
          </p:cNvCxnSpPr>
          <p:nvPr/>
        </p:nvCxnSpPr>
        <p:spPr>
          <a:xfrm flipV="1">
            <a:off x="3733800" y="4143654"/>
            <a:ext cx="787587" cy="733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04800" y="3048000"/>
            <a:ext cx="2590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IEP Goals</a:t>
            </a:r>
          </a:p>
        </p:txBody>
      </p:sp>
      <p:cxnSp>
        <p:nvCxnSpPr>
          <p:cNvPr id="18" name="Straight Arrow Connector 17"/>
          <p:cNvCxnSpPr>
            <a:stCxn id="17" idx="6"/>
            <a:endCxn id="6" idx="2"/>
          </p:cNvCxnSpPr>
          <p:nvPr/>
        </p:nvCxnSpPr>
        <p:spPr>
          <a:xfrm flipV="1">
            <a:off x="2895600" y="3557727"/>
            <a:ext cx="609600" cy="290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1558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State target is 100% of initial evaluations are conducted within the established timelines</a:t>
            </a:r>
            <a:br>
              <a:rPr lang="en-US" dirty="0" smtClean="0"/>
            </a:br>
            <a:endParaRPr lang="en-US" dirty="0" smtClean="0"/>
          </a:p>
          <a:p>
            <a:r>
              <a:rPr lang="en-US" dirty="0" smtClean="0"/>
              <a:t>What we look at</a:t>
            </a:r>
          </a:p>
          <a:p>
            <a:pPr lvl="1"/>
            <a:r>
              <a:rPr lang="en-US" dirty="0" smtClean="0"/>
              <a:t>Did the LEA complete all of it’s initial evaluation within the applicable 50 or 20 day timeline?</a:t>
            </a: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83</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fontScale="90000"/>
          </a:bodyPr>
          <a:lstStyle/>
          <a:p>
            <a:r>
              <a:rPr lang="en-US" b="1" dirty="0" smtClean="0"/>
              <a:t>Indicator 11: Timely Initial Evaluations</a:t>
            </a:r>
            <a:endParaRPr lang="en-US" b="1" dirty="0"/>
          </a:p>
        </p:txBody>
      </p:sp>
    </p:spTree>
    <p:extLst>
      <p:ext uri="{BB962C8B-B14F-4D97-AF65-F5344CB8AC3E}">
        <p14:creationId xmlns:p14="http://schemas.microsoft.com/office/powerpoint/2010/main" val="4221378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State target is </a:t>
            </a:r>
            <a:r>
              <a:rPr lang="en-US" dirty="0" smtClean="0"/>
              <a:t>that 100</a:t>
            </a:r>
            <a:r>
              <a:rPr lang="en-US" dirty="0"/>
              <a:t>% of </a:t>
            </a:r>
            <a:r>
              <a:rPr lang="en-US" dirty="0" smtClean="0"/>
              <a:t>all First </a:t>
            </a:r>
            <a:br>
              <a:rPr lang="en-US" dirty="0" smtClean="0"/>
            </a:br>
            <a:r>
              <a:rPr lang="en-US" dirty="0" smtClean="0"/>
              <a:t>Steps transitions occur by the child’s third birthday </a:t>
            </a:r>
            <a:r>
              <a:rPr lang="en-US" dirty="0"/>
              <a:t/>
            </a:r>
            <a:br>
              <a:rPr lang="en-US" dirty="0"/>
            </a:br>
            <a:endParaRPr lang="en-US" dirty="0"/>
          </a:p>
          <a:p>
            <a:r>
              <a:rPr lang="en-US" dirty="0"/>
              <a:t>What we look at</a:t>
            </a:r>
          </a:p>
          <a:p>
            <a:pPr lvl="1"/>
            <a:r>
              <a:rPr lang="en-US" dirty="0" smtClean="0"/>
              <a:t>For an eligible child transitioning from First Steps did the LEA implement the IEP by the child’s third birthday?</a:t>
            </a:r>
            <a:endParaRPr lang="en-US" dirty="0"/>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84</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fontScale="90000"/>
          </a:bodyPr>
          <a:lstStyle/>
          <a:p>
            <a:r>
              <a:rPr lang="en-US" b="1" dirty="0" smtClean="0"/>
              <a:t>Indicator 12: Timely Transition </a:t>
            </a:r>
            <a:br>
              <a:rPr lang="en-US" b="1" dirty="0" smtClean="0"/>
            </a:br>
            <a:r>
              <a:rPr lang="en-US" b="1" dirty="0" smtClean="0"/>
              <a:t>from First Steps</a:t>
            </a:r>
            <a:endParaRPr lang="en-US" b="1" dirty="0"/>
          </a:p>
        </p:txBody>
      </p:sp>
    </p:spTree>
    <p:extLst>
      <p:ext uri="{BB962C8B-B14F-4D97-AF65-F5344CB8AC3E}">
        <p14:creationId xmlns:p14="http://schemas.microsoft.com/office/powerpoint/2010/main" val="16162432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normAutofit fontScale="90000"/>
          </a:bodyPr>
          <a:lstStyle/>
          <a:p>
            <a:r>
              <a:rPr lang="en-US" b="1" dirty="0" smtClean="0"/>
              <a:t>Monitoring Process Indicators 11 &amp; 12</a:t>
            </a:r>
            <a:endParaRPr lang="en-US" b="1" dirty="0"/>
          </a:p>
        </p:txBody>
      </p:sp>
      <p:sp>
        <p:nvSpPr>
          <p:cNvPr id="3" name="Content Placeholder 2"/>
          <p:cNvSpPr>
            <a:spLocks noGrp="1"/>
          </p:cNvSpPr>
          <p:nvPr>
            <p:ph idx="1"/>
          </p:nvPr>
        </p:nvSpPr>
        <p:spPr/>
        <p:txBody>
          <a:bodyPr>
            <a:normAutofit/>
          </a:bodyPr>
          <a:lstStyle/>
          <a:p>
            <a:pPr lvl="0"/>
            <a:r>
              <a:rPr lang="en-US" dirty="0"/>
              <a:t>Data:  Evaluation Report (DOE-EV)</a:t>
            </a:r>
          </a:p>
          <a:p>
            <a:pPr lvl="0"/>
            <a:r>
              <a:rPr lang="en-US" dirty="0"/>
              <a:t>Collected:  April 15, 2014 through June 30, </a:t>
            </a:r>
            <a:r>
              <a:rPr lang="en-US" dirty="0" smtClean="0"/>
              <a:t>2014</a:t>
            </a:r>
          </a:p>
          <a:p>
            <a:pPr lvl="0"/>
            <a:r>
              <a:rPr lang="en-US" dirty="0" smtClean="0"/>
              <a:t>Verification:  </a:t>
            </a:r>
            <a:r>
              <a:rPr lang="en-US" dirty="0"/>
              <a:t>August- September 2014</a:t>
            </a:r>
          </a:p>
          <a:p>
            <a:pPr lvl="0"/>
            <a:r>
              <a:rPr lang="en-US" dirty="0"/>
              <a:t>Findings:  Issued no later than November </a:t>
            </a:r>
            <a:r>
              <a:rPr lang="en-US" dirty="0" smtClean="0"/>
              <a:t>2014</a:t>
            </a:r>
          </a:p>
          <a:p>
            <a:r>
              <a:rPr lang="en-US" dirty="0"/>
              <a:t>Corrective Action Plan (CAP):  Due to the IDOE approximately 60 days after findings are </a:t>
            </a:r>
            <a:r>
              <a:rPr lang="en-US" dirty="0" smtClean="0"/>
              <a:t>issued</a:t>
            </a: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85</a:t>
            </a:fld>
            <a:endParaRPr lang="en-US" dirty="0"/>
          </a:p>
        </p:txBody>
      </p:sp>
    </p:spTree>
    <p:extLst>
      <p:ext uri="{BB962C8B-B14F-4D97-AF65-F5344CB8AC3E}">
        <p14:creationId xmlns:p14="http://schemas.microsoft.com/office/powerpoint/2010/main" val="9882684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State Target is that 100% of the transition IEPs contain the identified components</a:t>
            </a:r>
            <a:br>
              <a:rPr lang="en-US" dirty="0" smtClean="0"/>
            </a:br>
            <a:endParaRPr lang="en-US" dirty="0" smtClean="0"/>
          </a:p>
          <a:p>
            <a:r>
              <a:rPr lang="en-US" dirty="0" smtClean="0"/>
              <a:t>What we look at</a:t>
            </a:r>
          </a:p>
          <a:p>
            <a:pPr lvl="1"/>
            <a:r>
              <a:rPr lang="en-US" dirty="0" smtClean="0"/>
              <a:t>A sample of transition IEPs to determine if they contain the identified components</a:t>
            </a: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86</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Indicator 13: Secondary Transition</a:t>
            </a:r>
            <a:endParaRPr lang="en-US" b="1" dirty="0"/>
          </a:p>
        </p:txBody>
      </p:sp>
    </p:spTree>
    <p:extLst>
      <p:ext uri="{BB962C8B-B14F-4D97-AF65-F5344CB8AC3E}">
        <p14:creationId xmlns:p14="http://schemas.microsoft.com/office/powerpoint/2010/main" val="373602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p:spPr>
        <p:txBody>
          <a:bodyPr>
            <a:normAutofit fontScale="25000" lnSpcReduction="20000"/>
          </a:bodyPr>
          <a:lstStyle/>
          <a:p>
            <a:pPr algn="ctr">
              <a:buNone/>
            </a:pPr>
            <a:r>
              <a:rPr lang="en-US" sz="12800" u="sng" dirty="0" smtClean="0"/>
              <a:t>Components of a Compliant Transition IEP</a:t>
            </a:r>
          </a:p>
          <a:p>
            <a:pPr algn="ctr">
              <a:buNone/>
            </a:pPr>
            <a:endParaRPr lang="en-US" sz="3600" u="sng" dirty="0" smtClean="0"/>
          </a:p>
          <a:p>
            <a:r>
              <a:rPr lang="en-US" sz="11200" dirty="0" smtClean="0"/>
              <a:t>Evidence the student was invited</a:t>
            </a:r>
          </a:p>
          <a:p>
            <a:r>
              <a:rPr lang="en-US" sz="11200" dirty="0" smtClean="0"/>
              <a:t>Appropriate, measurable Post Secondary Goals</a:t>
            </a:r>
          </a:p>
          <a:p>
            <a:r>
              <a:rPr lang="en-US" sz="11200" dirty="0" smtClean="0"/>
              <a:t>Evidence that Post Secondary Goals are based on age appropriate assessments and </a:t>
            </a:r>
            <a:r>
              <a:rPr lang="en-US" sz="11200" b="1" dirty="0" smtClean="0"/>
              <a:t>updated yearly</a:t>
            </a:r>
            <a:endParaRPr lang="en-US" sz="11200" dirty="0" smtClean="0"/>
          </a:p>
          <a:p>
            <a:r>
              <a:rPr lang="en-US" sz="11200" dirty="0" smtClean="0"/>
              <a:t>Measurable Annual Transition Goals</a:t>
            </a:r>
          </a:p>
          <a:p>
            <a:r>
              <a:rPr lang="en-US" sz="11200" dirty="0" smtClean="0"/>
              <a:t>Transition Services and Activities</a:t>
            </a:r>
          </a:p>
          <a:p>
            <a:r>
              <a:rPr lang="en-US" sz="11200" dirty="0" smtClean="0"/>
              <a:t>Evidence that a representative of any participating agency was invited to CCC w/consent</a:t>
            </a:r>
          </a:p>
          <a:p>
            <a:r>
              <a:rPr lang="en-US" sz="11200" dirty="0" smtClean="0"/>
              <a:t>Course of Study-Certificate, Core 40, General, etc</a:t>
            </a:r>
          </a:p>
          <a:p>
            <a:pPr fontAlgn="auto">
              <a:spcAft>
                <a:spcPts val="0"/>
              </a:spcAft>
              <a:defRPr/>
            </a:pP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87</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Indicator 13: Secondary Transition</a:t>
            </a:r>
            <a:endParaRPr lang="en-US" b="1" dirty="0"/>
          </a:p>
        </p:txBody>
      </p:sp>
      <p:sp>
        <p:nvSpPr>
          <p:cNvPr id="6" name="Title 1"/>
          <p:cNvSpPr txBox="1">
            <a:spLocks/>
          </p:cNvSpPr>
          <p:nvPr/>
        </p:nvSpPr>
        <p:spPr>
          <a:xfrm>
            <a:off x="441036" y="1600200"/>
            <a:ext cx="8229600"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b="1" dirty="0"/>
          </a:p>
        </p:txBody>
      </p:sp>
    </p:spTree>
    <p:extLst>
      <p:ext uri="{BB962C8B-B14F-4D97-AF65-F5344CB8AC3E}">
        <p14:creationId xmlns:p14="http://schemas.microsoft.com/office/powerpoint/2010/main" val="2322621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u="sng" dirty="0" smtClean="0"/>
              <a:t>Transition Assessments </a:t>
            </a:r>
          </a:p>
          <a:p>
            <a:pPr marL="0" indent="0">
              <a:spcBef>
                <a:spcPts val="0"/>
              </a:spcBef>
              <a:buSzPct val="100000"/>
              <a:buFont typeface="Calibri" pitchFamily="34" charset="0"/>
              <a:buChar char="•"/>
            </a:pPr>
            <a:r>
              <a:rPr lang="en-US" sz="2800" dirty="0" smtClean="0"/>
              <a:t>  Education and Employment assessments should be    </a:t>
            </a:r>
          </a:p>
          <a:p>
            <a:pPr marL="0" indent="0">
              <a:spcBef>
                <a:spcPts val="0"/>
              </a:spcBef>
              <a:buSzPct val="100000"/>
              <a:buNone/>
            </a:pPr>
            <a:r>
              <a:rPr lang="en-US" sz="2800" dirty="0" smtClean="0"/>
              <a:t>    updated yearly</a:t>
            </a:r>
          </a:p>
          <a:p>
            <a:pPr marL="0" indent="0">
              <a:buSzPct val="100000"/>
              <a:buFont typeface="Calibri" pitchFamily="34" charset="0"/>
              <a:buChar char="•"/>
            </a:pPr>
            <a:r>
              <a:rPr lang="en-US" sz="2800" dirty="0" smtClean="0"/>
              <a:t>  Must be age appropriate</a:t>
            </a:r>
          </a:p>
          <a:p>
            <a:pPr marL="0" indent="0">
              <a:spcBef>
                <a:spcPts val="0"/>
              </a:spcBef>
              <a:buSzPct val="100000"/>
              <a:buFont typeface="Calibri" pitchFamily="34" charset="0"/>
              <a:buChar char="•"/>
            </a:pPr>
            <a:r>
              <a:rPr lang="en-US" sz="2800" dirty="0" smtClean="0"/>
              <a:t>  Independent Living assessment needs to only be</a:t>
            </a:r>
          </a:p>
          <a:p>
            <a:pPr marL="0" indent="0">
              <a:spcBef>
                <a:spcPts val="0"/>
              </a:spcBef>
              <a:buSzPct val="100000"/>
              <a:buNone/>
            </a:pPr>
            <a:r>
              <a:rPr lang="en-US" sz="2800" dirty="0" smtClean="0"/>
              <a:t>    given once unless there is a change in the   </a:t>
            </a:r>
          </a:p>
          <a:p>
            <a:pPr marL="0" indent="0">
              <a:spcBef>
                <a:spcPts val="0"/>
              </a:spcBef>
              <a:buSzPct val="100000"/>
              <a:buNone/>
            </a:pPr>
            <a:r>
              <a:rPr lang="en-US" sz="2800" dirty="0" smtClean="0"/>
              <a:t>    student’s condition or progression. </a:t>
            </a:r>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88</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Indicator </a:t>
            </a:r>
            <a:r>
              <a:rPr lang="en-US" b="1" dirty="0"/>
              <a:t>13: Secondary Transition</a:t>
            </a:r>
            <a:endParaRPr lang="en-US" dirty="0"/>
          </a:p>
        </p:txBody>
      </p:sp>
    </p:spTree>
    <p:extLst>
      <p:ext uri="{BB962C8B-B14F-4D97-AF65-F5344CB8AC3E}">
        <p14:creationId xmlns:p14="http://schemas.microsoft.com/office/powerpoint/2010/main" val="42243386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pPr marL="0" indent="0" algn="ctr">
              <a:buNone/>
            </a:pPr>
            <a:r>
              <a:rPr lang="en-US" u="sng" dirty="0" smtClean="0"/>
              <a:t>Summary of Findings</a:t>
            </a:r>
          </a:p>
          <a:p>
            <a:pPr marL="0" indent="0">
              <a:buNone/>
            </a:pPr>
            <a:r>
              <a:rPr lang="en-US" sz="2800" dirty="0" smtClean="0"/>
              <a:t>Should contain:</a:t>
            </a:r>
          </a:p>
          <a:p>
            <a:pPr marL="0" indent="0">
              <a:spcBef>
                <a:spcPts val="0"/>
              </a:spcBef>
            </a:pPr>
            <a:r>
              <a:rPr lang="en-US" sz="2800" dirty="0" smtClean="0"/>
              <a:t>  information discovered in the student’s formal   </a:t>
            </a:r>
          </a:p>
          <a:p>
            <a:pPr marL="0" indent="0">
              <a:spcBef>
                <a:spcPts val="0"/>
              </a:spcBef>
              <a:buNone/>
            </a:pPr>
            <a:r>
              <a:rPr lang="en-US" sz="2800" dirty="0" smtClean="0"/>
              <a:t>   transition assessments</a:t>
            </a:r>
          </a:p>
          <a:p>
            <a:pPr marL="0" indent="0">
              <a:spcBef>
                <a:spcPts val="0"/>
              </a:spcBef>
            </a:pPr>
            <a:r>
              <a:rPr lang="en-US" sz="2800" dirty="0" smtClean="0"/>
              <a:t>  informal information discovered through  </a:t>
            </a:r>
          </a:p>
          <a:p>
            <a:pPr marL="0" indent="0">
              <a:spcBef>
                <a:spcPts val="0"/>
              </a:spcBef>
              <a:buNone/>
            </a:pPr>
            <a:r>
              <a:rPr lang="en-US" sz="2800" dirty="0" smtClean="0"/>
              <a:t>   observations and conversations</a:t>
            </a:r>
          </a:p>
          <a:p>
            <a:pPr marL="0" indent="0">
              <a:spcBef>
                <a:spcPts val="0"/>
              </a:spcBef>
            </a:pPr>
            <a:r>
              <a:rPr lang="en-US" sz="2800" dirty="0" smtClean="0"/>
              <a:t>  student’s </a:t>
            </a:r>
            <a:r>
              <a:rPr lang="en-US" sz="2800" b="1" dirty="0" smtClean="0"/>
              <a:t>strengths</a:t>
            </a:r>
            <a:r>
              <a:rPr lang="en-US" sz="2800" dirty="0" smtClean="0"/>
              <a:t>, </a:t>
            </a:r>
            <a:r>
              <a:rPr lang="en-US" sz="2800" b="1" dirty="0" smtClean="0"/>
              <a:t>interests</a:t>
            </a:r>
            <a:r>
              <a:rPr lang="en-US" sz="2800" dirty="0" smtClean="0"/>
              <a:t> and </a:t>
            </a:r>
            <a:r>
              <a:rPr lang="en-US" sz="2800" b="1" dirty="0" smtClean="0"/>
              <a:t>preferences</a:t>
            </a:r>
            <a:r>
              <a:rPr lang="en-US" sz="2800" dirty="0" smtClean="0"/>
              <a:t>  </a:t>
            </a:r>
          </a:p>
          <a:p>
            <a:pPr marL="0" indent="0">
              <a:spcBef>
                <a:spcPts val="0"/>
              </a:spcBef>
              <a:buNone/>
            </a:pPr>
            <a:r>
              <a:rPr lang="en-US" sz="2800" dirty="0" smtClean="0"/>
              <a:t>   aligned with postsecondary goals</a:t>
            </a:r>
          </a:p>
          <a:p>
            <a:pPr marL="0" indent="0">
              <a:buNone/>
            </a:pPr>
            <a:endParaRPr lang="en-US" sz="2800" dirty="0" smtClean="0"/>
          </a:p>
          <a:p>
            <a:pPr marL="0" indent="0">
              <a:buNone/>
            </a:pPr>
            <a:r>
              <a:rPr lang="en-US" sz="2800" u="sng" dirty="0" smtClean="0"/>
              <a:t>  </a:t>
            </a:r>
          </a:p>
        </p:txBody>
      </p:sp>
      <p:sp>
        <p:nvSpPr>
          <p:cNvPr id="4" name="Slide Number Placeholder 3"/>
          <p:cNvSpPr>
            <a:spLocks noGrp="1"/>
          </p:cNvSpPr>
          <p:nvPr>
            <p:ph type="sldNum" sz="quarter" idx="12"/>
          </p:nvPr>
        </p:nvSpPr>
        <p:spPr/>
        <p:txBody>
          <a:bodyPr/>
          <a:lstStyle/>
          <a:p>
            <a:fld id="{2396CBC4-E932-4403-B9BF-6045532637A1}" type="slidenum">
              <a:rPr lang="en-US" smtClean="0"/>
              <a:pPr/>
              <a:t>89</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Indicator </a:t>
            </a:r>
            <a:r>
              <a:rPr lang="en-US" b="1" dirty="0"/>
              <a:t>13: Secondary Transition</a:t>
            </a:r>
            <a:endParaRPr lang="en-US" dirty="0"/>
          </a:p>
        </p:txBody>
      </p:sp>
    </p:spTree>
    <p:extLst>
      <p:ext uri="{BB962C8B-B14F-4D97-AF65-F5344CB8AC3E}">
        <p14:creationId xmlns:p14="http://schemas.microsoft.com/office/powerpoint/2010/main" val="267465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a:ln>
            <a:noFill/>
          </a:ln>
        </p:spPr>
        <p:style>
          <a:lnRef idx="2">
            <a:schemeClr val="accent3"/>
          </a:lnRef>
          <a:fillRef idx="1">
            <a:schemeClr val="lt1"/>
          </a:fillRef>
          <a:effectRef idx="0">
            <a:schemeClr val="accent3"/>
          </a:effectRef>
          <a:fontRef idx="minor">
            <a:schemeClr val="dk1"/>
          </a:fontRef>
        </p:style>
        <p:txBody>
          <a:bodyPr>
            <a:normAutofit/>
          </a:bodyPr>
          <a:lstStyle/>
          <a:p>
            <a:pPr marL="347663" indent="-347663">
              <a:spcBef>
                <a:spcPts val="0"/>
              </a:spcBef>
            </a:pPr>
            <a:r>
              <a:rPr lang="en-US" sz="3600" dirty="0" smtClean="0"/>
              <a:t>If </a:t>
            </a:r>
            <a:r>
              <a:rPr lang="en-US" sz="3600" dirty="0"/>
              <a:t>2014 count </a:t>
            </a:r>
            <a:r>
              <a:rPr lang="en-US" sz="3600" b="1" dirty="0">
                <a:solidFill>
                  <a:srgbClr val="FF0000"/>
                </a:solidFill>
              </a:rPr>
              <a:t>&lt;</a:t>
            </a:r>
            <a:r>
              <a:rPr lang="en-US" sz="3600" dirty="0"/>
              <a:t>  2013 count:  </a:t>
            </a:r>
            <a:r>
              <a:rPr lang="en-US" sz="3600" dirty="0" smtClean="0">
                <a:solidFill>
                  <a:srgbClr val="FF0000"/>
                </a:solidFill>
              </a:rPr>
              <a:t>Overpaid </a:t>
            </a:r>
          </a:p>
          <a:p>
            <a:pPr marL="739775" lvl="1" indent="-336550">
              <a:spcBef>
                <a:spcPts val="0"/>
              </a:spcBef>
            </a:pPr>
            <a:r>
              <a:rPr lang="en-US" dirty="0" smtClean="0"/>
              <a:t>Smaller APC distributions February through May 2015</a:t>
            </a:r>
          </a:p>
          <a:p>
            <a:pPr marL="739775" lvl="1" indent="-336550">
              <a:spcBef>
                <a:spcPts val="0"/>
              </a:spcBef>
            </a:pPr>
            <a:r>
              <a:rPr lang="en-US" dirty="0" smtClean="0"/>
              <a:t>June 2015 APC distribution based on 2014 count	</a:t>
            </a:r>
          </a:p>
          <a:p>
            <a:r>
              <a:rPr lang="en-US" sz="3600" dirty="0"/>
              <a:t>If 2014 count </a:t>
            </a:r>
            <a:r>
              <a:rPr lang="en-US" sz="3600" b="1" dirty="0">
                <a:solidFill>
                  <a:srgbClr val="00B050"/>
                </a:solidFill>
              </a:rPr>
              <a:t>&gt;</a:t>
            </a:r>
            <a:r>
              <a:rPr lang="en-US" sz="3600" dirty="0"/>
              <a:t>  2013 count:  </a:t>
            </a:r>
            <a:r>
              <a:rPr lang="en-US" sz="3600" dirty="0">
                <a:solidFill>
                  <a:srgbClr val="00B050"/>
                </a:solidFill>
              </a:rPr>
              <a:t>Underpaid</a:t>
            </a:r>
            <a:r>
              <a:rPr lang="en-US" dirty="0">
                <a:solidFill>
                  <a:srgbClr val="00B050"/>
                </a:solidFill>
              </a:rPr>
              <a:t> </a:t>
            </a:r>
          </a:p>
          <a:p>
            <a:pPr lvl="1"/>
            <a:r>
              <a:rPr lang="en-US" dirty="0"/>
              <a:t>Larger APC distribution in February 2015</a:t>
            </a:r>
          </a:p>
          <a:p>
            <a:pPr lvl="1"/>
            <a:r>
              <a:rPr lang="en-US" dirty="0"/>
              <a:t>Remaining APC distributions based on 2014 count</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CA65B852-3DE5-485D-BCBF-5E1FE106298C}" type="slidenum">
              <a:rPr lang="en-US" smtClean="0">
                <a:solidFill>
                  <a:prstClr val="black">
                    <a:tint val="75000"/>
                  </a:prstClr>
                </a:solidFill>
              </a:rPr>
              <a:pPr/>
              <a:t>9</a:t>
            </a:fld>
            <a:endParaRPr lang="en-US" dirty="0">
              <a:solidFill>
                <a:prstClr val="black">
                  <a:tint val="75000"/>
                </a:prstClr>
              </a:solidFill>
            </a:endParaRPr>
          </a:p>
        </p:txBody>
      </p:sp>
      <p:sp>
        <p:nvSpPr>
          <p:cNvPr id="5" name="Title 1"/>
          <p:cNvSpPr txBox="1">
            <a:spLocks/>
          </p:cNvSpPr>
          <p:nvPr/>
        </p:nvSpPr>
        <p:spPr>
          <a:xfrm>
            <a:off x="609600" y="427038"/>
            <a:ext cx="8229600" cy="944562"/>
          </a:xfrm>
          <a:prstGeom prst="rect">
            <a:avLst/>
          </a:prstGeom>
          <a:ln w="38100" cap="flat" cmpd="sng" algn="ctr">
            <a:solidFill>
              <a:srgbClr val="92D050"/>
            </a:solid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smtClean="0"/>
              <a:t>State Special Education Funding</a:t>
            </a:r>
            <a:endParaRPr lang="en-US" sz="3600" b="1" dirty="0"/>
          </a:p>
        </p:txBody>
      </p:sp>
    </p:spTree>
    <p:extLst>
      <p:ext uri="{BB962C8B-B14F-4D97-AF65-F5344CB8AC3E}">
        <p14:creationId xmlns:p14="http://schemas.microsoft.com/office/powerpoint/2010/main" val="1164321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219200"/>
          </a:xfrm>
          <a:ln w="38100">
            <a:solidFill>
              <a:srgbClr val="92D050"/>
            </a:solidFill>
          </a:ln>
        </p:spPr>
        <p:txBody>
          <a:bodyPr>
            <a:noAutofit/>
          </a:bodyPr>
          <a:lstStyle/>
          <a:p>
            <a:r>
              <a:rPr lang="en-US" sz="4000" b="1" dirty="0" smtClean="0"/>
              <a:t>Indicator 13: Secondary Transition</a:t>
            </a:r>
            <a:endParaRPr lang="en-US" sz="4000" b="1" dirty="0"/>
          </a:p>
        </p:txBody>
      </p:sp>
      <p:sp>
        <p:nvSpPr>
          <p:cNvPr id="3" name="Content Placeholder 2"/>
          <p:cNvSpPr>
            <a:spLocks noGrp="1"/>
          </p:cNvSpPr>
          <p:nvPr>
            <p:ph idx="1"/>
          </p:nvPr>
        </p:nvSpPr>
        <p:spPr>
          <a:xfrm>
            <a:off x="457200" y="1447800"/>
            <a:ext cx="8229600" cy="4800600"/>
          </a:xfrm>
        </p:spPr>
        <p:txBody>
          <a:bodyPr>
            <a:normAutofit fontScale="92500" lnSpcReduction="10000"/>
          </a:bodyPr>
          <a:lstStyle/>
          <a:p>
            <a:pPr marL="341313" indent="-341313" algn="ctr">
              <a:buNone/>
            </a:pPr>
            <a:r>
              <a:rPr lang="en-US" altLang="en-US" sz="3500" u="sng" dirty="0" smtClean="0">
                <a:cs typeface="Arial" charset="0"/>
              </a:rPr>
              <a:t>Common Errors: Assessment and Summary </a:t>
            </a:r>
          </a:p>
          <a:p>
            <a:pPr marL="341313" indent="-341313"/>
            <a:r>
              <a:rPr lang="en-US" altLang="en-US" sz="3000" dirty="0" smtClean="0">
                <a:cs typeface="Arial" charset="0"/>
              </a:rPr>
              <a:t>Nothing written but grades, ECA scores, copy of PLAFP or what the teacher thinks of the student</a:t>
            </a:r>
          </a:p>
          <a:p>
            <a:pPr marL="341313" indent="-341313"/>
            <a:r>
              <a:rPr lang="en-US" altLang="en-US" sz="3000" dirty="0" smtClean="0">
                <a:cs typeface="Arial" charset="0"/>
              </a:rPr>
              <a:t>Assessments identified but no summary</a:t>
            </a:r>
          </a:p>
          <a:p>
            <a:pPr marL="341313" indent="-341313"/>
            <a:r>
              <a:rPr lang="en-US" altLang="en-US" sz="3000" dirty="0" smtClean="0">
                <a:cs typeface="Arial" charset="0"/>
              </a:rPr>
              <a:t>Summary of “something” but nothing identified</a:t>
            </a:r>
          </a:p>
          <a:p>
            <a:pPr marL="341313" indent="-341313"/>
            <a:r>
              <a:rPr lang="en-US" altLang="en-US" sz="3000" dirty="0" smtClean="0">
                <a:cs typeface="Arial" charset="0"/>
              </a:rPr>
              <a:t>Doesn’t “align” with postsecondary goal (e.g., summarizes information about hand-on activities, welder, etc. then postsecondary goal is to go to college to study hotel management)</a:t>
            </a:r>
          </a:p>
          <a:p>
            <a:pPr marL="341313" indent="-341313"/>
            <a:r>
              <a:rPr lang="en-US" altLang="en-US" sz="3000" dirty="0" smtClean="0">
                <a:cs typeface="Arial" charset="0"/>
              </a:rPr>
              <a:t>Same transition assessment given every year to every student</a:t>
            </a:r>
            <a:endParaRPr lang="en-US" sz="3000"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90</a:t>
            </a:fld>
            <a:endParaRPr lang="en-US" dirty="0"/>
          </a:p>
        </p:txBody>
      </p:sp>
    </p:spTree>
    <p:extLst>
      <p:ext uri="{BB962C8B-B14F-4D97-AF65-F5344CB8AC3E}">
        <p14:creationId xmlns:p14="http://schemas.microsoft.com/office/powerpoint/2010/main" val="20732413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91</a:t>
            </a:fld>
            <a:endParaRPr lang="en-US" dirty="0"/>
          </a:p>
        </p:txBody>
      </p:sp>
      <p:sp>
        <p:nvSpPr>
          <p:cNvPr id="5" name="Title 1"/>
          <p:cNvSpPr txBox="1">
            <a:spLocks noGrp="1"/>
          </p:cNvSpPr>
          <p:nvPr>
            <p:ph type="title"/>
          </p:nvPr>
        </p:nvSpPr>
        <p:spPr>
          <a:xfrm>
            <a:off x="457200" y="274638"/>
            <a:ext cx="8229600" cy="792162"/>
          </a:xfrm>
          <a:prstGeom prst="rect">
            <a:avLst/>
          </a:prstGeom>
          <a:ln w="38100">
            <a:solidFill>
              <a:srgbClr val="92D050"/>
            </a:solidFill>
          </a:ln>
        </p:spPr>
        <p:txBody>
          <a:bodyPr vert="horz" lIns="91440" tIns="45720" rIns="91440" bIns="45720" rtlCol="0" anchor="ctr">
            <a:normAutofit/>
          </a:bodyPr>
          <a:lstStyle/>
          <a:p>
            <a:r>
              <a:rPr lang="en-US" b="1" dirty="0" smtClean="0"/>
              <a:t>Indicator 13: Secondary Transition</a:t>
            </a:r>
            <a:endParaRPr lang="en-US" dirty="0"/>
          </a:p>
        </p:txBody>
      </p:sp>
      <p:pic>
        <p:nvPicPr>
          <p:cNvPr id="7" name="Content Placeholder 3"/>
          <p:cNvPicPr>
            <a:picLocks noGrp="1"/>
          </p:cNvPicPr>
          <p:nvPr>
            <p:ph idx="1"/>
          </p:nvPr>
        </p:nvPicPr>
        <p:blipFill>
          <a:blip r:embed="rId3" cstate="print"/>
          <a:srcRect t="22549" r="56781" b="6620"/>
          <a:stretch>
            <a:fillRect/>
          </a:stretch>
        </p:blipFill>
        <p:spPr bwMode="auto">
          <a:xfrm>
            <a:off x="457200" y="1219200"/>
            <a:ext cx="8229600" cy="5334000"/>
          </a:xfrm>
          <a:prstGeom prst="rect">
            <a:avLst/>
          </a:prstGeom>
          <a:noFill/>
          <a:ln w="9525">
            <a:noFill/>
            <a:miter lim="800000"/>
            <a:headEnd/>
            <a:tailEnd/>
          </a:ln>
        </p:spPr>
      </p:pic>
    </p:spTree>
    <p:extLst>
      <p:ext uri="{BB962C8B-B14F-4D97-AF65-F5344CB8AC3E}">
        <p14:creationId xmlns:p14="http://schemas.microsoft.com/office/powerpoint/2010/main" val="36552228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 WILL” drop </a:t>
            </a:r>
            <a:r>
              <a:rPr lang="en-US" dirty="0"/>
              <a:t>down boxes</a:t>
            </a:r>
          </a:p>
        </p:txBody>
      </p:sp>
      <p:sp>
        <p:nvSpPr>
          <p:cNvPr id="4" name="Slide Number Placeholder 3"/>
          <p:cNvSpPr>
            <a:spLocks noGrp="1"/>
          </p:cNvSpPr>
          <p:nvPr>
            <p:ph type="sldNum" sz="quarter" idx="12"/>
          </p:nvPr>
        </p:nvSpPr>
        <p:spPr/>
        <p:txBody>
          <a:bodyPr/>
          <a:lstStyle/>
          <a:p>
            <a:fld id="{2396CBC4-E932-4403-B9BF-6045532637A1}" type="slidenum">
              <a:rPr lang="en-US" smtClean="0"/>
              <a:pPr/>
              <a:t>92</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Indicator </a:t>
            </a:r>
            <a:r>
              <a:rPr lang="en-US" b="1" dirty="0"/>
              <a:t>13: Secondary Transition</a:t>
            </a:r>
            <a:endParaRPr lang="en-US" dirty="0"/>
          </a:p>
        </p:txBody>
      </p:sp>
      <p:pic>
        <p:nvPicPr>
          <p:cNvPr id="6" name="Picture 2"/>
          <p:cNvPicPr>
            <a:picLocks noChangeAspect="1" noChangeArrowheads="1"/>
          </p:cNvPicPr>
          <p:nvPr/>
        </p:nvPicPr>
        <p:blipFill rotWithShape="1">
          <a:blip r:embed="rId3" cstate="print"/>
          <a:srcRect l="1928" t="43336" r="65779" b="14057"/>
          <a:stretch/>
        </p:blipFill>
        <p:spPr bwMode="auto">
          <a:xfrm>
            <a:off x="685800" y="2209800"/>
            <a:ext cx="7467600" cy="2895600"/>
          </a:xfrm>
          <a:prstGeom prst="rect">
            <a:avLst/>
          </a:prstGeom>
          <a:noFill/>
          <a:ln w="9525">
            <a:noFill/>
            <a:miter lim="800000"/>
            <a:headEnd/>
            <a:tailEnd/>
          </a:ln>
        </p:spPr>
      </p:pic>
      <p:sp>
        <p:nvSpPr>
          <p:cNvPr id="7" name="TextBox 6"/>
          <p:cNvSpPr txBox="1"/>
          <p:nvPr/>
        </p:nvSpPr>
        <p:spPr>
          <a:xfrm>
            <a:off x="457200" y="5334000"/>
            <a:ext cx="8077200" cy="923330"/>
          </a:xfrm>
          <a:prstGeom prst="rect">
            <a:avLst/>
          </a:prstGeom>
          <a:noFill/>
        </p:spPr>
        <p:txBody>
          <a:bodyPr wrap="square" rtlCol="0">
            <a:spAutoFit/>
          </a:bodyPr>
          <a:lstStyle/>
          <a:p>
            <a:r>
              <a:rPr lang="en-US" dirty="0" smtClean="0"/>
              <a:t>For each section there is an “I WILL” drop down box for selection of verbs. Make sure the verb and goal align. If another  verb is preferred,  the user can select the empty box and type in their own word selection.</a:t>
            </a:r>
            <a:endParaRPr lang="en-US" dirty="0"/>
          </a:p>
        </p:txBody>
      </p:sp>
    </p:spTree>
    <p:extLst>
      <p:ext uri="{BB962C8B-B14F-4D97-AF65-F5344CB8AC3E}">
        <p14:creationId xmlns:p14="http://schemas.microsoft.com/office/powerpoint/2010/main" val="35403391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93</a:t>
            </a:fld>
            <a:endParaRPr lang="en-US" dirty="0"/>
          </a:p>
        </p:txBody>
      </p:sp>
      <p:sp>
        <p:nvSpPr>
          <p:cNvPr id="5" name="Title 1"/>
          <p:cNvSpPr>
            <a:spLocks noGrp="1"/>
          </p:cNvSpPr>
          <p:nvPr>
            <p:ph type="title"/>
          </p:nvPr>
        </p:nvSpPr>
        <p:spPr>
          <a:xfrm>
            <a:off x="457200" y="304800"/>
            <a:ext cx="8229600" cy="1143000"/>
          </a:xfrm>
          <a:ln w="38100">
            <a:solidFill>
              <a:srgbClr val="92D050"/>
            </a:solidFill>
          </a:ln>
        </p:spPr>
        <p:txBody>
          <a:bodyPr>
            <a:normAutofit/>
          </a:bodyPr>
          <a:lstStyle/>
          <a:p>
            <a:r>
              <a:rPr lang="en-US" b="1" dirty="0" smtClean="0"/>
              <a:t>Indicator 13: Secondary Transition</a:t>
            </a:r>
            <a:endParaRPr lang="en-US" b="1" dirty="0"/>
          </a:p>
        </p:txBody>
      </p:sp>
      <p:sp>
        <p:nvSpPr>
          <p:cNvPr id="6" name="Title 1"/>
          <p:cNvSpPr txBox="1">
            <a:spLocks/>
          </p:cNvSpPr>
          <p:nvPr/>
        </p:nvSpPr>
        <p:spPr>
          <a:xfrm>
            <a:off x="457200" y="1143000"/>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a:latin typeface="+mn-lt"/>
            </a:endParaRPr>
          </a:p>
        </p:txBody>
      </p:sp>
      <p:sp>
        <p:nvSpPr>
          <p:cNvPr id="8" name="Content Placeholder 2"/>
          <p:cNvSpPr>
            <a:spLocks noGrp="1"/>
          </p:cNvSpPr>
          <p:nvPr>
            <p:ph sz="half" idx="4294967295"/>
          </p:nvPr>
        </p:nvSpPr>
        <p:spPr>
          <a:xfrm>
            <a:off x="435980" y="1752600"/>
            <a:ext cx="8153400" cy="4724400"/>
          </a:xfrm>
          <a:ln w="0">
            <a:noFill/>
          </a:ln>
        </p:spPr>
        <p:txBody>
          <a:bodyPr>
            <a:noAutofit/>
          </a:bodyPr>
          <a:lstStyle/>
          <a:p>
            <a:pPr algn="ctr">
              <a:buNone/>
            </a:pPr>
            <a:r>
              <a:rPr lang="en-US" altLang="en-US" u="sng" dirty="0" smtClean="0">
                <a:cs typeface="Arial" charset="0"/>
              </a:rPr>
              <a:t>Common Errors: Post Secondary Goals</a:t>
            </a:r>
            <a:endParaRPr lang="en-US" dirty="0" smtClean="0"/>
          </a:p>
          <a:p>
            <a:r>
              <a:rPr lang="en-US" sz="2800" dirty="0" smtClean="0"/>
              <a:t>Not following the drop down menu for a grammatically correct sentence  - For employment - “</a:t>
            </a:r>
            <a:r>
              <a:rPr lang="en-US" sz="2800" i="1" dirty="0" smtClean="0"/>
              <a:t>After high school, I will enroll to be a welder.</a:t>
            </a:r>
            <a:r>
              <a:rPr lang="en-US" sz="2800" dirty="0" smtClean="0"/>
              <a:t>”</a:t>
            </a:r>
          </a:p>
          <a:p>
            <a:r>
              <a:rPr lang="en-US" sz="2800" dirty="0" smtClean="0"/>
              <a:t>Putting employment postsecondary goal under education/training or ILS or vise versa</a:t>
            </a:r>
          </a:p>
          <a:p>
            <a:r>
              <a:rPr lang="en-US" sz="2800" dirty="0" smtClean="0"/>
              <a:t>Writing a “paragraph” requiring the reader to “dig” for the goal</a:t>
            </a:r>
          </a:p>
          <a:p>
            <a:endParaRPr lang="en-US" sz="1800" dirty="0" smtClean="0">
              <a:solidFill>
                <a:schemeClr val="tx1"/>
              </a:solidFill>
            </a:endParaRPr>
          </a:p>
          <a:p>
            <a:endParaRPr lang="en-US" sz="1800" dirty="0" smtClean="0">
              <a:solidFill>
                <a:schemeClr val="tx1"/>
              </a:solidFill>
            </a:endParaRPr>
          </a:p>
        </p:txBody>
      </p:sp>
    </p:spTree>
    <p:extLst>
      <p:ext uri="{BB962C8B-B14F-4D97-AF65-F5344CB8AC3E}">
        <p14:creationId xmlns:p14="http://schemas.microsoft.com/office/powerpoint/2010/main" val="39604470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236" y="1333500"/>
            <a:ext cx="8229600" cy="800100"/>
          </a:xfrm>
        </p:spPr>
        <p:txBody>
          <a:bodyPr/>
          <a:lstStyle/>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94</a:t>
            </a:fld>
            <a:endParaRPr lang="en-US" dirty="0"/>
          </a:p>
        </p:txBody>
      </p:sp>
      <p:sp>
        <p:nvSpPr>
          <p:cNvPr id="5" name="Title 1"/>
          <p:cNvSpPr txBox="1">
            <a:spLocks noGrp="1"/>
          </p:cNvSpPr>
          <p:nvPr>
            <p:ph type="title"/>
          </p:nvPr>
        </p:nvSpPr>
        <p:spPr>
          <a:xfrm>
            <a:off x="474236" y="228600"/>
            <a:ext cx="8229600" cy="914400"/>
          </a:xfrm>
          <a:prstGeom prst="rect">
            <a:avLst/>
          </a:prstGeom>
          <a:ln w="38100">
            <a:solidFill>
              <a:srgbClr val="92D050"/>
            </a:solidFill>
          </a:ln>
        </p:spPr>
        <p:txBody>
          <a:bodyPr vert="horz" lIns="91440" tIns="45720" rIns="91440" bIns="45720" rtlCol="0" anchor="ctr">
            <a:normAutofit/>
          </a:bodyPr>
          <a:lstStyle/>
          <a:p>
            <a:r>
              <a:rPr lang="en-US" b="1" dirty="0" smtClean="0"/>
              <a:t>Indicator </a:t>
            </a:r>
            <a:r>
              <a:rPr lang="en-US" b="1" dirty="0"/>
              <a:t>13: Secondary Transition</a:t>
            </a:r>
            <a:endParaRPr lang="en-US" dirty="0"/>
          </a:p>
        </p:txBody>
      </p:sp>
      <p:pic>
        <p:nvPicPr>
          <p:cNvPr id="9" name="Content Placeholder 3"/>
          <p:cNvPicPr>
            <a:picLocks/>
          </p:cNvPicPr>
          <p:nvPr/>
        </p:nvPicPr>
        <p:blipFill rotWithShape="1">
          <a:blip r:embed="rId3" cstate="print"/>
          <a:srcRect l="2217" t="30699" r="59542" b="22194"/>
          <a:stretch/>
        </p:blipFill>
        <p:spPr bwMode="auto">
          <a:xfrm>
            <a:off x="228600" y="1371600"/>
            <a:ext cx="8534400" cy="4953000"/>
          </a:xfrm>
          <a:prstGeom prst="rect">
            <a:avLst/>
          </a:prstGeom>
          <a:noFill/>
          <a:ln w="9525">
            <a:noFill/>
            <a:miter lim="800000"/>
            <a:headEnd/>
            <a:tailEnd/>
          </a:ln>
        </p:spPr>
      </p:pic>
    </p:spTree>
    <p:extLst>
      <p:ext uri="{BB962C8B-B14F-4D97-AF65-F5344CB8AC3E}">
        <p14:creationId xmlns:p14="http://schemas.microsoft.com/office/powerpoint/2010/main" val="35277407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a:ln w="38100">
            <a:solidFill>
              <a:srgbClr val="92D050"/>
            </a:solidFill>
          </a:ln>
        </p:spPr>
        <p:txBody>
          <a:bodyPr>
            <a:noAutofit/>
          </a:bodyPr>
          <a:lstStyle/>
          <a:p>
            <a:r>
              <a:rPr lang="en-US" sz="4000" b="1" dirty="0" smtClean="0"/>
              <a:t>Indicator 13: Secondary Transition</a:t>
            </a:r>
            <a:endParaRPr lang="en-US" sz="4000" b="1" dirty="0"/>
          </a:p>
        </p:txBody>
      </p:sp>
      <p:sp>
        <p:nvSpPr>
          <p:cNvPr id="3" name="Content Placeholder 2"/>
          <p:cNvSpPr>
            <a:spLocks noGrp="1"/>
          </p:cNvSpPr>
          <p:nvPr>
            <p:ph idx="1"/>
          </p:nvPr>
        </p:nvSpPr>
        <p:spPr>
          <a:xfrm>
            <a:off x="457200" y="1371600"/>
            <a:ext cx="8229600" cy="5105400"/>
          </a:xfrm>
        </p:spPr>
        <p:txBody>
          <a:bodyPr>
            <a:normAutofit/>
          </a:bodyPr>
          <a:lstStyle/>
          <a:p>
            <a:pPr marL="0" indent="0" algn="ctr">
              <a:spcAft>
                <a:spcPts val="600"/>
              </a:spcAft>
              <a:buNone/>
            </a:pPr>
            <a:r>
              <a:rPr lang="en-US" u="sng" dirty="0" smtClean="0"/>
              <a:t>Annual Goals</a:t>
            </a:r>
          </a:p>
          <a:p>
            <a:pPr>
              <a:buClr>
                <a:schemeClr val="tx1"/>
              </a:buClr>
            </a:pPr>
            <a:r>
              <a:rPr lang="en-US" sz="2800" dirty="0" smtClean="0"/>
              <a:t>Must be measureable, meet the students needs and address their transition “I will” statements</a:t>
            </a:r>
          </a:p>
          <a:p>
            <a:pPr>
              <a:buClr>
                <a:schemeClr val="tx1"/>
              </a:buClr>
            </a:pPr>
            <a:r>
              <a:rPr lang="en-US" sz="2800" dirty="0" smtClean="0"/>
              <a:t>Passing a class or a standardized test is not a goal. Look at WHY the student is not passing the class or test and write a goal that addresses the deficiency.</a:t>
            </a:r>
          </a:p>
          <a:p>
            <a:pPr>
              <a:buClr>
                <a:schemeClr val="tx1"/>
              </a:buClr>
            </a:pPr>
            <a:r>
              <a:rPr lang="en-US" sz="2800" dirty="0" smtClean="0"/>
              <a:t>Make sure the goal can be measured frequently, not just once or twice throughout the life of the IEP.</a:t>
            </a:r>
          </a:p>
          <a:p>
            <a:pPr>
              <a:buClr>
                <a:schemeClr val="tx1"/>
              </a:buClr>
            </a:pPr>
            <a:r>
              <a:rPr lang="en-US" sz="2800" dirty="0" smtClean="0"/>
              <a:t>Needs to pass the stranger test</a:t>
            </a:r>
          </a:p>
          <a:p>
            <a:pPr>
              <a:buClr>
                <a:schemeClr val="tx1"/>
              </a:buClr>
            </a:pPr>
            <a:r>
              <a:rPr lang="en-US" sz="2800" dirty="0" smtClean="0"/>
              <a:t>Avoid 100% goals</a:t>
            </a:r>
          </a:p>
          <a:p>
            <a:pPr marL="0" indent="0">
              <a:spcAft>
                <a:spcPts val="600"/>
              </a:spcAft>
              <a:buNone/>
            </a:pPr>
            <a:endParaRPr lang="en-US" dirty="0" smtClean="0"/>
          </a:p>
          <a:p>
            <a:pPr marL="0" indent="0" algn="ctr">
              <a:spcAft>
                <a:spcPts val="600"/>
              </a:spcAft>
              <a:buNone/>
            </a:pPr>
            <a:endParaRPr lang="en-US" dirty="0" smtClean="0"/>
          </a:p>
        </p:txBody>
      </p:sp>
      <p:sp>
        <p:nvSpPr>
          <p:cNvPr id="4" name="Slide Number Placeholder 3"/>
          <p:cNvSpPr>
            <a:spLocks noGrp="1"/>
          </p:cNvSpPr>
          <p:nvPr>
            <p:ph type="sldNum" sz="quarter" idx="12"/>
          </p:nvPr>
        </p:nvSpPr>
        <p:spPr/>
        <p:txBody>
          <a:bodyPr/>
          <a:lstStyle/>
          <a:p>
            <a:fld id="{2396CBC4-E932-4403-B9BF-6045532637A1}" type="slidenum">
              <a:rPr lang="en-US" smtClean="0"/>
              <a:pPr/>
              <a:t>95</a:t>
            </a:fld>
            <a:endParaRPr lang="en-US" dirty="0"/>
          </a:p>
        </p:txBody>
      </p:sp>
    </p:spTree>
    <p:extLst>
      <p:ext uri="{BB962C8B-B14F-4D97-AF65-F5344CB8AC3E}">
        <p14:creationId xmlns:p14="http://schemas.microsoft.com/office/powerpoint/2010/main" val="7270186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Clr>
                <a:schemeClr val="tx1"/>
              </a:buClr>
              <a:buNone/>
            </a:pPr>
            <a:r>
              <a:rPr lang="en-US" u="sng" dirty="0" smtClean="0"/>
              <a:t>Annual Goals</a:t>
            </a:r>
          </a:p>
          <a:p>
            <a:pPr lvl="1">
              <a:buClr>
                <a:schemeClr val="tx1"/>
              </a:buClr>
            </a:pPr>
            <a:r>
              <a:rPr lang="en-US" dirty="0" smtClean="0">
                <a:solidFill>
                  <a:srgbClr val="FF0000"/>
                </a:solidFill>
              </a:rPr>
              <a:t>S</a:t>
            </a:r>
            <a:r>
              <a:rPr lang="en-US" dirty="0" smtClean="0"/>
              <a:t>pecific-who or what?</a:t>
            </a:r>
          </a:p>
          <a:p>
            <a:pPr lvl="1">
              <a:buClr>
                <a:schemeClr val="tx1"/>
              </a:buClr>
            </a:pPr>
            <a:r>
              <a:rPr lang="en-US" dirty="0" smtClean="0">
                <a:solidFill>
                  <a:srgbClr val="FF0000"/>
                </a:solidFill>
              </a:rPr>
              <a:t>M</a:t>
            </a:r>
            <a:r>
              <a:rPr lang="en-US" dirty="0" smtClean="0"/>
              <a:t>easureable-how?</a:t>
            </a:r>
          </a:p>
          <a:p>
            <a:pPr lvl="1">
              <a:buClr>
                <a:schemeClr val="tx1"/>
              </a:buClr>
            </a:pPr>
            <a:r>
              <a:rPr lang="en-US" dirty="0" smtClean="0">
                <a:solidFill>
                  <a:srgbClr val="FF0000"/>
                </a:solidFill>
              </a:rPr>
              <a:t>A</a:t>
            </a:r>
            <a:r>
              <a:rPr lang="en-US" dirty="0" smtClean="0"/>
              <a:t>ttainable- can goal be reached in a specific amount of time?</a:t>
            </a:r>
          </a:p>
          <a:p>
            <a:pPr lvl="1">
              <a:buClr>
                <a:schemeClr val="tx1"/>
              </a:buClr>
            </a:pPr>
            <a:r>
              <a:rPr lang="en-US" dirty="0" smtClean="0">
                <a:solidFill>
                  <a:srgbClr val="FF0000"/>
                </a:solidFill>
              </a:rPr>
              <a:t>R</a:t>
            </a:r>
            <a:r>
              <a:rPr lang="en-US" dirty="0" smtClean="0"/>
              <a:t>ealistic- are goals within the availability of resources, knowledge, and time?</a:t>
            </a:r>
          </a:p>
          <a:p>
            <a:pPr lvl="1">
              <a:buClr>
                <a:schemeClr val="tx1"/>
              </a:buClr>
            </a:pPr>
            <a:r>
              <a:rPr lang="en-US" dirty="0" smtClean="0">
                <a:solidFill>
                  <a:srgbClr val="FF0000"/>
                </a:solidFill>
              </a:rPr>
              <a:t>T</a:t>
            </a:r>
            <a:r>
              <a:rPr lang="en-US" dirty="0" smtClean="0"/>
              <a:t>imely-when?</a:t>
            </a:r>
          </a:p>
          <a:p>
            <a:endParaRPr lang="en-US" dirty="0" smtClean="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96</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Indicator </a:t>
            </a:r>
            <a:r>
              <a:rPr lang="en-US" b="1" dirty="0"/>
              <a:t>13: Secondary Transition</a:t>
            </a:r>
            <a:endParaRPr lang="en-US" dirty="0"/>
          </a:p>
        </p:txBody>
      </p:sp>
      <p:sp>
        <p:nvSpPr>
          <p:cNvPr id="7" name="TextBox 6"/>
          <p:cNvSpPr txBox="1"/>
          <p:nvPr/>
        </p:nvSpPr>
        <p:spPr>
          <a:xfrm>
            <a:off x="462987" y="5486400"/>
            <a:ext cx="8077200" cy="400110"/>
          </a:xfrm>
          <a:prstGeom prst="rect">
            <a:avLst/>
          </a:prstGeom>
          <a:noFill/>
        </p:spPr>
        <p:txBody>
          <a:bodyPr wrap="square" rtlCol="0">
            <a:spAutoFit/>
          </a:bodyPr>
          <a:lstStyle/>
          <a:p>
            <a:endParaRPr lang="en-US" sz="2000" dirty="0"/>
          </a:p>
        </p:txBody>
      </p:sp>
    </p:spTree>
    <p:extLst>
      <p:ext uri="{BB962C8B-B14F-4D97-AF65-F5344CB8AC3E}">
        <p14:creationId xmlns:p14="http://schemas.microsoft.com/office/powerpoint/2010/main" val="14103597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u="sng" dirty="0"/>
              <a:t>Annual </a:t>
            </a:r>
            <a:r>
              <a:rPr lang="en-US" u="sng" dirty="0" smtClean="0"/>
              <a:t>Goals</a:t>
            </a:r>
          </a:p>
          <a:p>
            <a:pPr>
              <a:buClr>
                <a:schemeClr val="tx1"/>
              </a:buClr>
              <a:buNone/>
            </a:pPr>
            <a:r>
              <a:rPr lang="en-US" b="1" dirty="0" smtClean="0"/>
              <a:t>    </a:t>
            </a:r>
            <a:r>
              <a:rPr lang="en-US" sz="2800" b="1" dirty="0" smtClean="0"/>
              <a:t>Goal Statement: </a:t>
            </a:r>
            <a:r>
              <a:rPr lang="en-US" sz="2800" dirty="0" smtClean="0"/>
              <a:t>By 2/13/2015, Chip be able to write a 3 to 5 paragraph essay with correct spelling, punctuation, and grammar with 80% accuracy</a:t>
            </a:r>
          </a:p>
          <a:p>
            <a:pPr algn="ctr">
              <a:buClr>
                <a:schemeClr val="tx1"/>
              </a:buClr>
              <a:buNone/>
            </a:pPr>
            <a:r>
              <a:rPr lang="en-US" sz="2800" dirty="0" smtClean="0"/>
              <a:t>Or</a:t>
            </a:r>
          </a:p>
          <a:p>
            <a:pPr>
              <a:buClr>
                <a:schemeClr val="tx1"/>
              </a:buClr>
              <a:buNone/>
            </a:pPr>
            <a:r>
              <a:rPr lang="en-US" sz="2800" b="1" dirty="0" smtClean="0"/>
              <a:t>    Goal Statement</a:t>
            </a:r>
            <a:r>
              <a:rPr lang="en-US" sz="2800" dirty="0" smtClean="0"/>
              <a:t>: Given a calculator and a list of formulas to follow, Dale will solve math problems using the correct steps 8 out of 10 times for six consecutive weeks</a:t>
            </a:r>
            <a:endParaRPr lang="en-US" sz="2800" dirty="0"/>
          </a:p>
          <a:p>
            <a:pPr marL="0" indent="0">
              <a:buNone/>
            </a:pPr>
            <a:endParaRPr lang="en-US" b="1" dirty="0"/>
          </a:p>
        </p:txBody>
      </p:sp>
      <p:sp>
        <p:nvSpPr>
          <p:cNvPr id="4" name="Slide Number Placeholder 3"/>
          <p:cNvSpPr>
            <a:spLocks noGrp="1"/>
          </p:cNvSpPr>
          <p:nvPr>
            <p:ph type="sldNum" sz="quarter" idx="12"/>
          </p:nvPr>
        </p:nvSpPr>
        <p:spPr/>
        <p:txBody>
          <a:bodyPr/>
          <a:lstStyle/>
          <a:p>
            <a:fld id="{2396CBC4-E932-4403-B9BF-6045532637A1}" type="slidenum">
              <a:rPr lang="en-US" smtClean="0"/>
              <a:pPr/>
              <a:t>97</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Indicator </a:t>
            </a:r>
            <a:r>
              <a:rPr lang="en-US" b="1" dirty="0"/>
              <a:t>13: Secondary Transition</a:t>
            </a:r>
            <a:endParaRPr lang="en-US" dirty="0"/>
          </a:p>
        </p:txBody>
      </p:sp>
    </p:spTree>
    <p:extLst>
      <p:ext uri="{BB962C8B-B14F-4D97-AF65-F5344CB8AC3E}">
        <p14:creationId xmlns:p14="http://schemas.microsoft.com/office/powerpoint/2010/main" val="11839990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6CBC4-E932-4403-B9BF-6045532637A1}" type="slidenum">
              <a:rPr lang="en-US" smtClean="0"/>
              <a:pPr/>
              <a:t>98</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Autofit/>
          </a:bodyPr>
          <a:lstStyle/>
          <a:p>
            <a:r>
              <a:rPr lang="en-US" sz="4000" b="1" dirty="0" smtClean="0"/>
              <a:t>Indicator 13: Secondary Transition</a:t>
            </a:r>
            <a:endParaRPr lang="en-US" sz="4000" b="1" dirty="0"/>
          </a:p>
        </p:txBody>
      </p:sp>
      <p:sp>
        <p:nvSpPr>
          <p:cNvPr id="8" name="Content Placeholder 7"/>
          <p:cNvSpPr>
            <a:spLocks noGrp="1"/>
          </p:cNvSpPr>
          <p:nvPr>
            <p:ph idx="1"/>
          </p:nvPr>
        </p:nvSpPr>
        <p:spPr/>
        <p:txBody>
          <a:bodyPr>
            <a:normAutofit fontScale="70000" lnSpcReduction="20000"/>
          </a:bodyPr>
          <a:lstStyle/>
          <a:p>
            <a:pPr algn="ctr">
              <a:buNone/>
            </a:pPr>
            <a:r>
              <a:rPr lang="en-US" sz="4100" u="sng" dirty="0" smtClean="0"/>
              <a:t>Common Errors: Annual Goals</a:t>
            </a:r>
          </a:p>
          <a:p>
            <a:r>
              <a:rPr lang="en-US" sz="3100" b="1" dirty="0" smtClean="0"/>
              <a:t>Goals written as a measurement</a:t>
            </a:r>
            <a:r>
              <a:rPr lang="en-US" sz="3100" dirty="0" smtClean="0"/>
              <a:t>…</a:t>
            </a:r>
            <a:r>
              <a:rPr lang="en-US" sz="3100" b="1" dirty="0" smtClean="0"/>
              <a:t> </a:t>
            </a:r>
            <a:r>
              <a:rPr lang="en-US" sz="3100" dirty="0" smtClean="0"/>
              <a:t>(Johnny will increase his reading on the matrix program from 2.4 to 3.5.)</a:t>
            </a:r>
          </a:p>
          <a:p>
            <a:r>
              <a:rPr lang="en-US" sz="3100" b="1" dirty="0" smtClean="0"/>
              <a:t>Too many goals in one statement</a:t>
            </a:r>
            <a:r>
              <a:rPr lang="en-US" sz="3100" dirty="0" smtClean="0"/>
              <a:t>…</a:t>
            </a:r>
            <a:r>
              <a:rPr lang="en-US" sz="3100" b="1" dirty="0" smtClean="0"/>
              <a:t> </a:t>
            </a:r>
            <a:r>
              <a:rPr lang="en-US" sz="3100" dirty="0" smtClean="0"/>
              <a:t>(Johnny will tell time to the 15 minutes intervals, complete 2-digit multiplications and division, and be prepared for his work)</a:t>
            </a:r>
          </a:p>
          <a:p>
            <a:r>
              <a:rPr lang="en-US" sz="3100" b="1" dirty="0" smtClean="0"/>
              <a:t>Vague goals</a:t>
            </a:r>
            <a:r>
              <a:rPr lang="en-US" sz="3100" dirty="0" smtClean="0"/>
              <a:t>…</a:t>
            </a:r>
            <a:r>
              <a:rPr lang="en-US" sz="3100" b="1" dirty="0" smtClean="0"/>
              <a:t> </a:t>
            </a:r>
            <a:r>
              <a:rPr lang="en-US" sz="3100" dirty="0" smtClean="0"/>
              <a:t>(Jim will demonstrate self-advocacy skills 100% of the time for all academic subjects or Keith will improve his skills in Algebra I to demonstrate mastery of the Indiana Academic Standards with 80% accuracy.)</a:t>
            </a:r>
          </a:p>
          <a:p>
            <a:r>
              <a:rPr lang="en-US" sz="3100" b="1" dirty="0" smtClean="0"/>
              <a:t>Passing Classes</a:t>
            </a:r>
            <a:r>
              <a:rPr lang="en-US" sz="3100" dirty="0" smtClean="0"/>
              <a:t>… (Tim will maintain at least a 70% in his English class or will pass the ECA)</a:t>
            </a:r>
          </a:p>
          <a:p>
            <a:r>
              <a:rPr lang="en-US" sz="3100" b="1" dirty="0" smtClean="0"/>
              <a:t>School Based Monitoring Tools</a:t>
            </a:r>
            <a:r>
              <a:rPr lang="en-US" sz="3100" dirty="0" smtClean="0"/>
              <a:t>…</a:t>
            </a:r>
            <a:r>
              <a:rPr lang="en-US" sz="3100" b="1" dirty="0" smtClean="0"/>
              <a:t> </a:t>
            </a:r>
            <a:r>
              <a:rPr lang="en-US" sz="3100" dirty="0" smtClean="0"/>
              <a:t>(not all schools have the program, e.g., student moves-in)</a:t>
            </a:r>
          </a:p>
          <a:p>
            <a:endParaRPr lang="en-US" sz="3100" dirty="0" smtClean="0"/>
          </a:p>
          <a:p>
            <a:pPr>
              <a:buNone/>
            </a:pPr>
            <a:endParaRPr lang="en-US" dirty="0"/>
          </a:p>
        </p:txBody>
      </p:sp>
    </p:spTree>
    <p:extLst>
      <p:ext uri="{BB962C8B-B14F-4D97-AF65-F5344CB8AC3E}">
        <p14:creationId xmlns:p14="http://schemas.microsoft.com/office/powerpoint/2010/main" val="5314466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US" u="sng" dirty="0" smtClean="0"/>
              <a:t>Transition </a:t>
            </a:r>
            <a:r>
              <a:rPr lang="en-US" u="sng" dirty="0"/>
              <a:t>Services and </a:t>
            </a:r>
            <a:r>
              <a:rPr lang="en-US" u="sng" dirty="0" smtClean="0"/>
              <a:t>Activities</a:t>
            </a:r>
          </a:p>
          <a:p>
            <a:pPr marL="0" indent="0">
              <a:buNone/>
            </a:pPr>
            <a:r>
              <a:rPr lang="en-US" sz="2800" dirty="0" smtClean="0"/>
              <a:t>Coordinated set of activities that are based on the </a:t>
            </a:r>
            <a:r>
              <a:rPr lang="en-US" sz="2800" b="1" dirty="0" smtClean="0"/>
              <a:t>individual student</a:t>
            </a:r>
            <a:r>
              <a:rPr lang="en-US" sz="2800" dirty="0" smtClean="0"/>
              <a:t>’s needs, taking into account the student’s strengths, preferences and interests including:</a:t>
            </a:r>
          </a:p>
          <a:p>
            <a:pPr marL="514350" indent="-514350">
              <a:buAutoNum type="arabicPeriod"/>
            </a:pPr>
            <a:r>
              <a:rPr lang="en-US" sz="2800" dirty="0" smtClean="0"/>
              <a:t>Instruction</a:t>
            </a:r>
          </a:p>
          <a:p>
            <a:pPr marL="514350" indent="-514350">
              <a:buAutoNum type="arabicPeriod"/>
            </a:pPr>
            <a:r>
              <a:rPr lang="en-US" sz="2800" dirty="0" smtClean="0"/>
              <a:t>Related services</a:t>
            </a:r>
          </a:p>
          <a:p>
            <a:pPr marL="514350" indent="-514350">
              <a:buAutoNum type="arabicPeriod"/>
            </a:pPr>
            <a:r>
              <a:rPr lang="en-US" sz="2800" dirty="0" smtClean="0"/>
              <a:t>Community experiences</a:t>
            </a:r>
          </a:p>
          <a:p>
            <a:pPr marL="514350" indent="-514350">
              <a:buAutoNum type="arabicPeriod"/>
            </a:pPr>
            <a:r>
              <a:rPr lang="en-US" sz="2800" dirty="0" smtClean="0"/>
              <a:t>The development of employment and other post school adult living objectives</a:t>
            </a:r>
          </a:p>
          <a:p>
            <a:pPr marL="514350" indent="-514350">
              <a:buAutoNum type="arabicPeriod"/>
            </a:pPr>
            <a:r>
              <a:rPr lang="en-US" sz="2800" dirty="0" smtClean="0"/>
              <a:t>And when appropriate, acquisition of daily living skills</a:t>
            </a:r>
          </a:p>
          <a:p>
            <a:pPr marL="514350" indent="-514350">
              <a:buAutoNum type="arabicPeriod"/>
            </a:pPr>
            <a:endParaRPr lang="en-US" sz="2800" dirty="0" smtClean="0"/>
          </a:p>
          <a:p>
            <a:pPr marL="514350" indent="-514350">
              <a:buAutoNum type="arabicPeriod"/>
            </a:pPr>
            <a:endParaRPr lang="en-US" dirty="0" smtClean="0"/>
          </a:p>
          <a:p>
            <a:pPr marL="0" indent="0" algn="ctr">
              <a:buNone/>
            </a:pPr>
            <a:endParaRPr lang="en-US" u="sng" dirty="0" smtClean="0"/>
          </a:p>
        </p:txBody>
      </p:sp>
      <p:sp>
        <p:nvSpPr>
          <p:cNvPr id="4" name="Slide Number Placeholder 3"/>
          <p:cNvSpPr>
            <a:spLocks noGrp="1"/>
          </p:cNvSpPr>
          <p:nvPr>
            <p:ph type="sldNum" sz="quarter" idx="12"/>
          </p:nvPr>
        </p:nvSpPr>
        <p:spPr/>
        <p:txBody>
          <a:bodyPr/>
          <a:lstStyle/>
          <a:p>
            <a:fld id="{2396CBC4-E932-4403-B9BF-6045532637A1}" type="slidenum">
              <a:rPr lang="en-US" smtClean="0"/>
              <a:pPr/>
              <a:t>99</a:t>
            </a:fld>
            <a:endParaRPr lang="en-US" dirty="0"/>
          </a:p>
        </p:txBody>
      </p:sp>
      <p:sp>
        <p:nvSpPr>
          <p:cNvPr id="5" name="Title 1"/>
          <p:cNvSpPr txBox="1">
            <a:spLocks noGrp="1"/>
          </p:cNvSpPr>
          <p:nvPr>
            <p:ph type="title"/>
          </p:nvPr>
        </p:nvSpPr>
        <p:spPr>
          <a:prstGeom prst="rect">
            <a:avLst/>
          </a:prstGeom>
          <a:ln w="38100">
            <a:solidFill>
              <a:srgbClr val="92D050"/>
            </a:solidFill>
          </a:ln>
        </p:spPr>
        <p:txBody>
          <a:bodyPr vert="horz" lIns="91440" tIns="45720" rIns="91440" bIns="45720" rtlCol="0" anchor="ctr">
            <a:normAutofit/>
          </a:bodyPr>
          <a:lstStyle/>
          <a:p>
            <a:r>
              <a:rPr lang="en-US" b="1" dirty="0" smtClean="0"/>
              <a:t>Indicator </a:t>
            </a:r>
            <a:r>
              <a:rPr lang="en-US" b="1" dirty="0"/>
              <a:t>13: Secondary Transition</a:t>
            </a:r>
            <a:endParaRPr lang="en-US" dirty="0"/>
          </a:p>
        </p:txBody>
      </p:sp>
    </p:spTree>
    <p:extLst>
      <p:ext uri="{BB962C8B-B14F-4D97-AF65-F5344CB8AC3E}">
        <p14:creationId xmlns:p14="http://schemas.microsoft.com/office/powerpoint/2010/main" val="68942714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5383</TotalTime>
  <Words>6565</Words>
  <Application>Microsoft Office PowerPoint</Application>
  <PresentationFormat>On-screen Show (4:3)</PresentationFormat>
  <Paragraphs>1495</Paragraphs>
  <Slides>139</Slides>
  <Notes>134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139</vt:i4>
      </vt:variant>
    </vt:vector>
  </HeadingPairs>
  <TitlesOfParts>
    <vt:vector size="154" baseType="lpstr">
      <vt:lpstr>Arial</vt:lpstr>
      <vt:lpstr>Arial Narrow</vt:lpstr>
      <vt:lpstr>Arial Rounded MT Bold</vt:lpstr>
      <vt:lpstr>Calibri</vt:lpstr>
      <vt:lpstr>Courier New</vt:lpstr>
      <vt:lpstr>Gill Sans MT</vt:lpstr>
      <vt:lpstr>Lucida Sans Unicode</vt:lpstr>
      <vt:lpstr>Times New Roman</vt:lpstr>
      <vt:lpstr>Verdana</vt:lpstr>
      <vt:lpstr>Wingdings</vt:lpstr>
      <vt:lpstr>Wingdings 2</vt:lpstr>
      <vt:lpstr>Wingdings 3</vt:lpstr>
      <vt:lpstr>Office Theme</vt:lpstr>
      <vt:lpstr>1_Office Theme</vt:lpstr>
      <vt:lpstr>Concourse</vt:lpstr>
      <vt:lpstr>New Special Education Director Training July 23, 2014</vt:lpstr>
      <vt:lpstr>OVERVIEW OF THE DAY</vt:lpstr>
      <vt:lpstr>Online Resources for  Special Education</vt:lpstr>
      <vt:lpstr>Online Resources for  Special Education</vt:lpstr>
      <vt:lpstr>Data Collection</vt:lpstr>
      <vt:lpstr>Data Collection</vt:lpstr>
      <vt:lpstr>State Special Education Funding</vt:lpstr>
      <vt:lpstr>State Special Education Funding</vt:lpstr>
      <vt:lpstr>PowerPoint Presentation</vt:lpstr>
      <vt:lpstr>Example of APC Funding Reconciliation</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PowerPoint Presentation</vt:lpstr>
      <vt:lpstr>Part B Federal Funding</vt:lpstr>
      <vt:lpstr>Part B Federal Funding</vt:lpstr>
      <vt:lpstr>Part B Federal Funding</vt:lpstr>
      <vt:lpstr>Part B Federal Funding</vt:lpstr>
      <vt:lpstr>Part B Federal Funding</vt:lpstr>
      <vt:lpstr>Part B Federal Funding</vt:lpstr>
      <vt:lpstr>Part B Federal Funding</vt:lpstr>
      <vt:lpstr>Part B Federal Funding</vt:lpstr>
      <vt:lpstr>Rule 47  State Funding of Excess Costs</vt:lpstr>
      <vt:lpstr>Rule 47  State Funding of Excess Costs</vt:lpstr>
      <vt:lpstr>Funding Through Medicaid</vt:lpstr>
      <vt:lpstr>PowerPoint Presentation</vt:lpstr>
      <vt:lpstr>Funding Through Medicaid</vt:lpstr>
      <vt:lpstr>PowerPoint Presentation</vt:lpstr>
      <vt:lpstr>Services to Nonpublic Students</vt:lpstr>
      <vt:lpstr>Services to Nonpublic Students</vt:lpstr>
      <vt:lpstr>Initial Evaluation of Nonpublic Students</vt:lpstr>
      <vt:lpstr>Individual Service Plan (ISP)</vt:lpstr>
      <vt:lpstr>Choice Scholarships for  Students with Disabilities</vt:lpstr>
      <vt:lpstr>If the Choice School provides  special education . . .</vt:lpstr>
      <vt:lpstr>Public School Responsibilities</vt:lpstr>
      <vt:lpstr>What happens if a student receiving special ed services from the choice school . . .</vt:lpstr>
      <vt:lpstr>APC and Choice Scholarship Students</vt:lpstr>
      <vt:lpstr>Proportionate Share and Choice Scholarship Students</vt:lpstr>
      <vt:lpstr>Private Secure Residential Facilities Billing the School Corporation</vt:lpstr>
      <vt:lpstr>Private Secure Residential Facilities Billing the School Corporation</vt:lpstr>
      <vt:lpstr>Private Secure Residential Facilities Billing the School Corporation</vt:lpstr>
      <vt:lpstr>Private Secure Residential Facilities Billing the School Corporation</vt:lpstr>
      <vt:lpstr>IDOE General Supervision</vt:lpstr>
      <vt:lpstr>PowerPoint Presentation</vt:lpstr>
      <vt:lpstr>Monitoring</vt:lpstr>
      <vt:lpstr> </vt:lpstr>
      <vt:lpstr>Monitoring</vt:lpstr>
      <vt:lpstr>PowerPoint Presentation</vt:lpstr>
      <vt:lpstr>Monitoring</vt:lpstr>
      <vt:lpstr>Indicator 4A:  Significant Discrepancy</vt:lpstr>
      <vt:lpstr>Indicator 4B: Significant Discrepancy</vt:lpstr>
      <vt:lpstr>Indicator 9: Disproportionate Representation</vt:lpstr>
      <vt:lpstr>Indicator 10: Disproportionate Representation</vt:lpstr>
      <vt:lpstr>Monitoring Process</vt:lpstr>
      <vt:lpstr>Significant Disproportionality</vt:lpstr>
      <vt:lpstr>Significant Disproportionality</vt:lpstr>
      <vt:lpstr>Indicator 5: Least Restrictive Environment</vt:lpstr>
      <vt:lpstr>Indicator 5: Least Restrictive Environment</vt:lpstr>
      <vt:lpstr>Monitoring Process</vt:lpstr>
      <vt:lpstr>PowerPoint Presentation</vt:lpstr>
      <vt:lpstr>Indicator 11: Timely Initial Evaluations</vt:lpstr>
      <vt:lpstr>Indicator 12: Timely Transition  from First Steps</vt:lpstr>
      <vt:lpstr>Monitoring Process Indicators 11 &amp; 12</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Indicator 13: Secondary Transition</vt:lpstr>
      <vt:lpstr>Monitoring Process</vt:lpstr>
      <vt:lpstr>Results Driven Accountability</vt:lpstr>
      <vt:lpstr>PowerPoint Presentation</vt:lpstr>
      <vt:lpstr>PowerPoint Presentation</vt:lpstr>
      <vt:lpstr>PowerPoint Presentation</vt:lpstr>
      <vt:lpstr>Results Driven Accountability</vt:lpstr>
      <vt:lpstr>Results Driven Accountability</vt:lpstr>
      <vt:lpstr>PowerPoint Presentation</vt:lpstr>
      <vt:lpstr> </vt:lpstr>
      <vt:lpstr>Results Driven Accountability</vt:lpstr>
      <vt:lpstr> </vt:lpstr>
      <vt:lpstr>Indiana Resource Network </vt:lpstr>
      <vt:lpstr>Indiana Resource Network</vt:lpstr>
      <vt:lpstr>Indiana Resource Network</vt:lpstr>
      <vt:lpstr>Indiana Resource Network</vt:lpstr>
      <vt:lpstr>Indiana Resource Network</vt:lpstr>
      <vt:lpstr>Indiana Resource Network</vt:lpstr>
      <vt:lpstr>Indiana Resource Network</vt:lpstr>
      <vt:lpstr>Indiana Resource Network</vt:lpstr>
      <vt:lpstr>ESEA FLEXIBILITY WAIVER</vt:lpstr>
      <vt:lpstr> “Rigorous plans . . .”</vt:lpstr>
      <vt:lpstr>COLLEGE AND CAREER READY STANDARDS</vt:lpstr>
      <vt:lpstr>STATEWIDE ASSESSMENTS </vt:lpstr>
      <vt:lpstr>What does this mean for students with disabilities?</vt:lpstr>
      <vt:lpstr>Special Education Resources</vt:lpstr>
      <vt:lpstr>General Resources</vt:lpstr>
      <vt:lpstr>Complaints, Mediation, Due Process</vt:lpstr>
      <vt:lpstr>Complaint Process</vt:lpstr>
      <vt:lpstr>Complaint Investigation Report</vt:lpstr>
      <vt:lpstr>Common Issues in Complaints</vt:lpstr>
      <vt:lpstr>Mediation</vt:lpstr>
      <vt:lpstr>Mediation</vt:lpstr>
      <vt:lpstr>Due Process Hearings</vt:lpstr>
      <vt:lpstr>Request for a Due Process Hearing . . .</vt:lpstr>
      <vt:lpstr>Due Process Hearing “Process”</vt:lpstr>
      <vt:lpstr>How Do We Get To Due Process?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Special Education Director Training July 25, 2013</dc:title>
  <dc:creator>Nancy Zemaitis</dc:creator>
  <cp:lastModifiedBy>Ann Ninness</cp:lastModifiedBy>
  <cp:revision>249</cp:revision>
  <cp:lastPrinted>2014-07-15T15:32:20Z</cp:lastPrinted>
  <dcterms:created xsi:type="dcterms:W3CDTF">2013-07-08T19:53:10Z</dcterms:created>
  <dcterms:modified xsi:type="dcterms:W3CDTF">2015-08-27T20:31:40Z</dcterms:modified>
</cp:coreProperties>
</file>